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5" r:id="rId6"/>
    <p:sldId id="266" r:id="rId7"/>
    <p:sldId id="267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78" autoAdjust="0"/>
    <p:restoredTop sz="94660"/>
  </p:normalViewPr>
  <p:slideViewPr>
    <p:cSldViewPr snapToGrid="0">
      <p:cViewPr varScale="1">
        <p:scale>
          <a:sx n="82" d="100"/>
          <a:sy n="82" d="100"/>
        </p:scale>
        <p:origin x="68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0" d="100"/>
        <a:sy n="70" d="100"/>
      </p:scale>
      <p:origin x="0" y="-772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522D01-EFD7-48D7-AE45-BADCD7119D30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702CF6-95EC-46E1-AB55-30679AB80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2682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702CF6-95EC-46E1-AB55-30679AB80BE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8467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CEE8D7-9B1E-4DD0-9116-C4FB82E0D0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C5B04A-B074-4613-9EC0-0475894681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A04F93-A123-4C7A-8975-1E69212B32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9A80E-12E5-48AD-889A-122BBFF67BB4}" type="datetime1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F6537E-F404-488D-A568-246B109B45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1FDA05-BF65-4EF2-BF82-D8302740C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BCE36-B45A-44C2-8043-F80B7E387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099440"/>
      </p:ext>
    </p:extLst>
  </p:cSld>
  <p:clrMapOvr>
    <a:masterClrMapping/>
  </p:clrMapOvr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E64651-C1CB-4E16-BBB7-0A73D9FEE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786AF8C-B1F3-4EF2-ACA7-C6B31EFAC9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557B2F-7AE5-4B4F-A3FE-A6952CEE89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9A80E-12E5-48AD-889A-122BBFF67BB4}" type="datetime1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A5F183-3000-4D58-8CFD-1B5ADD27D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2403F7-C530-4E9C-A1A4-4F52DA8ED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BCE36-B45A-44C2-8043-F80B7E387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580842"/>
      </p:ext>
    </p:extLst>
  </p:cSld>
  <p:clrMapOvr>
    <a:masterClrMapping/>
  </p:clrMapOvr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C634074-EC15-4EA9-9703-BCAAA753854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B017DB-1F9E-4A26-81B3-610E752830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F1C777-BF51-43BF-8028-5FD6E76645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9A80E-12E5-48AD-889A-122BBFF67BB4}" type="datetime1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AD4FA9-FFAE-43C1-839C-B0AED0DDFA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6E8727-C359-4A22-B13D-8D7292F0B4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BCE36-B45A-44C2-8043-F80B7E387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053098"/>
      </p:ext>
    </p:extLst>
  </p:cSld>
  <p:clrMapOvr>
    <a:masterClrMapping/>
  </p:clrMapOvr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11/8/2023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48757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2DEBEC-6E64-4A54-B748-D4DEFAF9EA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CE2D49-868B-489E-A363-E3A3628333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AA0348-B130-47CF-BA77-452ADAD1D5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9A80E-12E5-48AD-889A-122BBFF67BB4}" type="datetime1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B0ACB0-7D9C-4DA3-B060-4601F0333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5A36C7-0123-42FE-8EED-C1C737DFFF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BCE36-B45A-44C2-8043-F80B7E387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919111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E9F848-AA92-4A96-9AF0-CAAE43B9C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74740D-609D-4465-9E4B-9BF346BE05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9D15B5-4B99-4771-A51E-FDC711BF1E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9A80E-12E5-48AD-889A-122BBFF67BB4}" type="datetime1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3645EE-FD8E-46B1-9A08-C1301768B9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BFEF42-0D9A-45B4-83CD-1B7B316DC2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BCE36-B45A-44C2-8043-F80B7E387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66977"/>
      </p:ext>
    </p:extLst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766B99-D4DA-400E-9D2E-B0112CDE43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DEB717-2BB5-4B9B-8911-6472A4DF9C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B01E33-3CCC-4927-A72E-EECF6D8F48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13A709-0B06-46D0-9441-18A06D8E9B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9A80E-12E5-48AD-889A-122BBFF67BB4}" type="datetime1">
              <a:rPr lang="en-US" smtClean="0"/>
              <a:t>11/8/2023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C3FDC0-3A09-40FA-BB74-56B2E7D3A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F2AC6D-7B8C-4A37-ABEA-7D81318E5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BCE36-B45A-44C2-8043-F80B7E387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618868"/>
      </p:ext>
    </p:extLst>
  </p:cSld>
  <p:clrMapOvr>
    <a:masterClrMapping/>
  </p:clrMapOvr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3EB3BA-8DF4-4824-99AB-6D9E2C51FE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A5D4BB-1674-4AD7-98AA-AB39546A80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C44008-A66A-48F1-8CDF-C86DE92F54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D1035D7-0207-453D-9209-B3B53898FF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EB9EA17-8855-446B-ABE2-7D49F8A996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31AEFD9-8D3F-4607-9207-9772110BEA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9A80E-12E5-48AD-889A-122BBFF67BB4}" type="datetime1">
              <a:rPr lang="en-US" smtClean="0"/>
              <a:t>11/8/2023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815BAA5-5B97-4E18-A13E-490C055CD4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7A2E43E-0424-49B1-AA41-36BFF0A2EB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BCE36-B45A-44C2-8043-F80B7E387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205781"/>
      </p:ext>
    </p:extLst>
  </p:cSld>
  <p:clrMapOvr>
    <a:masterClrMapping/>
  </p:clrMapOvr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B1C759-B787-4C11-8140-B5EFEAB938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66A9F7A-D8DB-4FC3-9EFA-EC461EB9BF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9A80E-12E5-48AD-889A-122BBFF67BB4}" type="datetime1">
              <a:rPr lang="en-US" smtClean="0"/>
              <a:t>11/8/2023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5E6D70-C501-4148-A2DF-5B7ADA83ED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8254D9-FFCA-46E7-9B20-AF45BEC2A9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BCE36-B45A-44C2-8043-F80B7E387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8946"/>
      </p:ext>
    </p:extLst>
  </p:cSld>
  <p:clrMapOvr>
    <a:masterClrMapping/>
  </p:clrMapOvr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2C0116A-1367-452C-8F37-F33ECD02C4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9A80E-12E5-48AD-889A-122BBFF67BB4}" type="datetime1">
              <a:rPr lang="en-US" smtClean="0"/>
              <a:t>11/8/2023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F17B05F-0BCC-4269-B547-C4F01E8BDC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0A22F8-9A4A-43BC-A289-815CBAE352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BCE36-B45A-44C2-8043-F80B7E387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369683"/>
      </p:ext>
    </p:extLst>
  </p:cSld>
  <p:clrMapOvr>
    <a:masterClrMapping/>
  </p:clrMapOvr>
  <p:hf sldNum="0"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C4BBD4-6539-4D37-A2F6-108899EB38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565BEE-C68D-4987-81F1-8E23262605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96E826-6368-4CC5-BED5-DF94068849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6841E7-0A00-4613-A433-6CEE69F5DA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9A80E-12E5-48AD-889A-122BBFF67BB4}" type="datetime1">
              <a:rPr lang="en-US" smtClean="0"/>
              <a:t>11/8/2023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CEEC40-3222-4C43-9C7D-0D39D90AFA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D1CB73-D126-4812-9E9B-60C7E3B980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BCE36-B45A-44C2-8043-F80B7E387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198907"/>
      </p:ext>
    </p:extLst>
  </p:cSld>
  <p:clrMapOvr>
    <a:masterClrMapping/>
  </p:clrMapOvr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56AC32-19D4-4530-8DD1-D9AA0A30B5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6E666CC-6443-4B5A-88A5-521696FF46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45683C-D723-4737-BB78-5157831154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89061A-069F-40A4-89A0-261E043A8B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9A80E-12E5-48AD-889A-122BBFF67BB4}" type="datetime1">
              <a:rPr lang="en-US" smtClean="0"/>
              <a:t>11/8/2023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FD80CC-8819-4800-AD60-1D37B2784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12ACF8-28EC-4ADF-8E81-AD6C79AFA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BCE36-B45A-44C2-8043-F80B7E387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122306"/>
      </p:ext>
    </p:extLst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A020957-46F8-4E2A-936D-53ECA23ADA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5132AB-EF5B-499D-9A76-D1A3331FC8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64250C-AD6B-4F6D-9A3C-1445DF2E48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59A80E-12E5-48AD-889A-122BBFF67BB4}" type="datetime1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F0CAB8-A276-46E1-9EBF-938DD4DA92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1E3406-230F-47DC-A38B-869511A97C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BCE36-B45A-44C2-8043-F80B7E387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458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1013865" y="2286408"/>
            <a:ext cx="9674351" cy="2018610"/>
          </a:xfrm>
        </p:spPr>
        <p:txBody>
          <a:bodyPr>
            <a:normAutofit/>
          </a:bodyPr>
          <a:lstStyle/>
          <a:p>
            <a:r>
              <a:rPr lang="en-US" dirty="0"/>
              <a:t>Thermodynamic and kinetic characteristics</a:t>
            </a:r>
            <a:endParaRPr lang="en-US" sz="5300" b="1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2682724" y="4620975"/>
            <a:ext cx="7060861" cy="1096899"/>
          </a:xfrm>
        </p:spPr>
        <p:txBody>
          <a:bodyPr>
            <a:normAutofit/>
          </a:bodyPr>
          <a:lstStyle/>
          <a:p>
            <a:r>
              <a:rPr lang="en-US" sz="30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Fyodor </a:t>
            </a:r>
            <a:r>
              <a:rPr lang="en-US" sz="3000" b="1" dirty="0" err="1">
                <a:solidFill>
                  <a:schemeClr val="accent1">
                    <a:lumMod val="50000"/>
                  </a:schemeClr>
                </a:solidFill>
                <a:latin typeface="+mj-lt"/>
              </a:rPr>
              <a:t>Malchik</a:t>
            </a:r>
            <a:endParaRPr lang="en-US" sz="4800" b="1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41606016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600339" y="2246248"/>
            <a:ext cx="9144000" cy="3940810"/>
          </a:xfrm>
          <a:custGeom>
            <a:avLst/>
            <a:gdLst/>
            <a:ahLst/>
            <a:cxnLst/>
            <a:rect l="l" t="t" r="r" b="b"/>
            <a:pathLst>
              <a:path w="9144000" h="3940810">
                <a:moveTo>
                  <a:pt x="9144000" y="3940302"/>
                </a:moveTo>
                <a:lnTo>
                  <a:pt x="9144000" y="0"/>
                </a:lnTo>
                <a:lnTo>
                  <a:pt x="0" y="0"/>
                </a:lnTo>
                <a:lnTo>
                  <a:pt x="0" y="3940302"/>
                </a:lnTo>
                <a:lnTo>
                  <a:pt x="9144000" y="3940302"/>
                </a:lnTo>
                <a:close/>
              </a:path>
            </a:pathLst>
          </a:custGeom>
          <a:solidFill>
            <a:srgbClr val="FFFF9A">
              <a:alpha val="50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695837" y="2192717"/>
            <a:ext cx="8477250" cy="3861955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439420" algn="ctr">
              <a:spcBef>
                <a:spcPts val="675"/>
              </a:spcBef>
            </a:pPr>
            <a:r>
              <a:rPr sz="1600" b="1" dirty="0">
                <a:latin typeface="Arial"/>
                <a:cs typeface="Arial"/>
              </a:rPr>
              <a:t>Organization</a:t>
            </a:r>
            <a:endParaRPr sz="1600" dirty="0">
              <a:latin typeface="Arial"/>
              <a:cs typeface="Arial"/>
            </a:endParaRPr>
          </a:p>
          <a:p>
            <a:pPr marL="297815" indent="-285750">
              <a:spcBef>
                <a:spcPts val="575"/>
              </a:spcBef>
              <a:buClr>
                <a:srgbClr val="010000"/>
              </a:buClr>
              <a:buAutoNum type="arabicPeriod"/>
              <a:tabLst>
                <a:tab pos="298450" algn="l"/>
              </a:tabLst>
            </a:pPr>
            <a:r>
              <a:rPr sz="1600" spc="-5" dirty="0">
                <a:latin typeface="Arial MT"/>
                <a:cs typeface="Arial MT"/>
              </a:rPr>
              <a:t>Introduction;</a:t>
            </a:r>
            <a:r>
              <a:rPr sz="1600" spc="-1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terms</a:t>
            </a:r>
            <a:r>
              <a:rPr sz="1600" spc="-1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and</a:t>
            </a:r>
            <a:r>
              <a:rPr sz="1600" spc="-1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definitions</a:t>
            </a:r>
            <a:endParaRPr sz="1600" dirty="0">
              <a:latin typeface="Arial MT"/>
              <a:cs typeface="Arial MT"/>
            </a:endParaRPr>
          </a:p>
          <a:p>
            <a:pPr marL="295275" indent="-283210">
              <a:spcBef>
                <a:spcPts val="580"/>
              </a:spcBef>
              <a:buAutoNum type="arabicPeriod"/>
              <a:tabLst>
                <a:tab pos="295910" algn="l"/>
              </a:tabLst>
            </a:pPr>
            <a:r>
              <a:rPr sz="1600" spc="-5" dirty="0">
                <a:latin typeface="Arial MT"/>
                <a:cs typeface="Arial MT"/>
              </a:rPr>
              <a:t>Thermodynamics</a:t>
            </a:r>
            <a:r>
              <a:rPr sz="1600" spc="-2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of</a:t>
            </a:r>
            <a:r>
              <a:rPr sz="1600" spc="-1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adsorption</a:t>
            </a:r>
            <a:endParaRPr sz="1600" dirty="0">
              <a:latin typeface="Arial MT"/>
              <a:cs typeface="Arial MT"/>
            </a:endParaRPr>
          </a:p>
          <a:p>
            <a:pPr marL="774065" lvl="1" indent="-286385">
              <a:spcBef>
                <a:spcPts val="560"/>
              </a:spcBef>
              <a:buClr>
                <a:srgbClr val="010000"/>
              </a:buClr>
              <a:buChar char="•"/>
              <a:tabLst>
                <a:tab pos="774065" algn="l"/>
                <a:tab pos="774700" algn="l"/>
              </a:tabLst>
            </a:pPr>
            <a:r>
              <a:rPr sz="1400" spc="-10" dirty="0">
                <a:latin typeface="Arial MT"/>
                <a:cs typeface="Arial MT"/>
              </a:rPr>
              <a:t>Adsorption</a:t>
            </a:r>
            <a:r>
              <a:rPr sz="1400" spc="10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as</a:t>
            </a:r>
            <a:r>
              <a:rPr sz="1400" spc="10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a</a:t>
            </a:r>
            <a:r>
              <a:rPr sz="1400" spc="10" dirty="0">
                <a:latin typeface="Arial MT"/>
                <a:cs typeface="Arial MT"/>
              </a:rPr>
              <a:t> </a:t>
            </a:r>
            <a:r>
              <a:rPr sz="1400" spc="-10" dirty="0">
                <a:latin typeface="Arial MT"/>
                <a:cs typeface="Arial MT"/>
              </a:rPr>
              <a:t>macroscopic</a:t>
            </a:r>
            <a:r>
              <a:rPr sz="1400" spc="15" dirty="0">
                <a:latin typeface="Arial MT"/>
                <a:cs typeface="Arial MT"/>
              </a:rPr>
              <a:t> </a:t>
            </a:r>
            <a:r>
              <a:rPr sz="1400" spc="-10" dirty="0">
                <a:latin typeface="Arial MT"/>
                <a:cs typeface="Arial MT"/>
              </a:rPr>
              <a:t>(thermodynamic)</a:t>
            </a:r>
            <a:r>
              <a:rPr sz="1400" spc="10" dirty="0">
                <a:latin typeface="Arial MT"/>
                <a:cs typeface="Arial MT"/>
              </a:rPr>
              <a:t> </a:t>
            </a:r>
            <a:r>
              <a:rPr sz="1400" spc="-10" dirty="0">
                <a:latin typeface="Arial MT"/>
                <a:cs typeface="Arial MT"/>
              </a:rPr>
              <a:t>phenomenon</a:t>
            </a:r>
            <a:endParaRPr sz="1400" dirty="0">
              <a:latin typeface="Arial MT"/>
              <a:cs typeface="Arial MT"/>
            </a:endParaRPr>
          </a:p>
          <a:p>
            <a:pPr marL="774065" lvl="1" indent="-286385">
              <a:spcBef>
                <a:spcPts val="500"/>
              </a:spcBef>
              <a:buClr>
                <a:srgbClr val="010000"/>
              </a:buClr>
              <a:buChar char="•"/>
              <a:tabLst>
                <a:tab pos="774065" algn="l"/>
                <a:tab pos="774700" algn="l"/>
              </a:tabLst>
            </a:pPr>
            <a:r>
              <a:rPr sz="1400" spc="-10" dirty="0">
                <a:latin typeface="Arial MT"/>
                <a:cs typeface="Arial MT"/>
              </a:rPr>
              <a:t>Equilibrium</a:t>
            </a:r>
            <a:r>
              <a:rPr sz="1400" spc="10" dirty="0">
                <a:latin typeface="Arial MT"/>
                <a:cs typeface="Arial MT"/>
              </a:rPr>
              <a:t> </a:t>
            </a:r>
            <a:r>
              <a:rPr sz="1400" spc="-10" dirty="0">
                <a:latin typeface="Arial MT"/>
                <a:cs typeface="Arial MT"/>
              </a:rPr>
              <a:t>thermodynamics</a:t>
            </a:r>
            <a:r>
              <a:rPr sz="1400" spc="10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and</a:t>
            </a:r>
            <a:r>
              <a:rPr sz="1400" spc="15" dirty="0">
                <a:latin typeface="Arial MT"/>
                <a:cs typeface="Arial MT"/>
              </a:rPr>
              <a:t> </a:t>
            </a:r>
            <a:r>
              <a:rPr sz="1400" spc="-10" dirty="0">
                <a:latin typeface="Arial MT"/>
                <a:cs typeface="Arial MT"/>
              </a:rPr>
              <a:t>adsorption</a:t>
            </a:r>
            <a:r>
              <a:rPr sz="1400" spc="10" dirty="0">
                <a:latin typeface="Arial MT"/>
                <a:cs typeface="Arial MT"/>
              </a:rPr>
              <a:t> </a:t>
            </a:r>
            <a:r>
              <a:rPr sz="1400" spc="-10" dirty="0">
                <a:latin typeface="Arial MT"/>
                <a:cs typeface="Arial MT"/>
              </a:rPr>
              <a:t>isotherms:</a:t>
            </a:r>
            <a:r>
              <a:rPr sz="1400" spc="15" dirty="0">
                <a:latin typeface="Arial MT"/>
                <a:cs typeface="Arial MT"/>
              </a:rPr>
              <a:t> </a:t>
            </a:r>
            <a:r>
              <a:rPr sz="1400" spc="-10" dirty="0">
                <a:latin typeface="Arial MT"/>
                <a:cs typeface="Arial MT"/>
              </a:rPr>
              <a:t>Langmuir</a:t>
            </a:r>
            <a:r>
              <a:rPr sz="1400" spc="5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and</a:t>
            </a:r>
            <a:r>
              <a:rPr sz="1400" spc="10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BET</a:t>
            </a:r>
            <a:r>
              <a:rPr sz="1400" spc="15" dirty="0">
                <a:latin typeface="Arial MT"/>
                <a:cs typeface="Arial MT"/>
              </a:rPr>
              <a:t> </a:t>
            </a:r>
            <a:r>
              <a:rPr sz="1400" spc="-10" dirty="0">
                <a:latin typeface="Arial MT"/>
                <a:cs typeface="Arial MT"/>
              </a:rPr>
              <a:t>isotherm</a:t>
            </a:r>
            <a:endParaRPr sz="1400" dirty="0">
              <a:latin typeface="Arial MT"/>
              <a:cs typeface="Arial MT"/>
            </a:endParaRPr>
          </a:p>
          <a:p>
            <a:pPr marL="774065" lvl="1" indent="-286385">
              <a:spcBef>
                <a:spcPts val="495"/>
              </a:spcBef>
              <a:buClr>
                <a:srgbClr val="010000"/>
              </a:buClr>
              <a:buChar char="•"/>
              <a:tabLst>
                <a:tab pos="773430" algn="l"/>
                <a:tab pos="774700" algn="l"/>
              </a:tabLst>
            </a:pPr>
            <a:r>
              <a:rPr sz="1400" spc="-5" dirty="0">
                <a:latin typeface="Arial MT"/>
                <a:cs typeface="Arial MT"/>
              </a:rPr>
              <a:t>The</a:t>
            </a:r>
            <a:r>
              <a:rPr sz="1400" spc="10" dirty="0">
                <a:latin typeface="Arial MT"/>
                <a:cs typeface="Arial MT"/>
              </a:rPr>
              <a:t> </a:t>
            </a:r>
            <a:r>
              <a:rPr sz="1400" spc="-10" dirty="0">
                <a:latin typeface="Arial MT"/>
                <a:cs typeface="Arial MT"/>
              </a:rPr>
              <a:t>adsorption</a:t>
            </a:r>
            <a:r>
              <a:rPr sz="1400" spc="10" dirty="0">
                <a:latin typeface="Arial MT"/>
                <a:cs typeface="Arial MT"/>
              </a:rPr>
              <a:t> </a:t>
            </a:r>
            <a:r>
              <a:rPr sz="1400" spc="-10" dirty="0">
                <a:latin typeface="Arial MT"/>
                <a:cs typeface="Arial MT"/>
              </a:rPr>
              <a:t>energy:</a:t>
            </a:r>
            <a:r>
              <a:rPr sz="1400" spc="10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Initial</a:t>
            </a:r>
            <a:r>
              <a:rPr sz="1400" spc="5" dirty="0">
                <a:latin typeface="Arial MT"/>
                <a:cs typeface="Arial MT"/>
              </a:rPr>
              <a:t> </a:t>
            </a:r>
            <a:r>
              <a:rPr sz="1400" spc="-10" dirty="0">
                <a:latin typeface="Arial MT"/>
                <a:cs typeface="Arial MT"/>
              </a:rPr>
              <a:t>adsorption</a:t>
            </a:r>
            <a:r>
              <a:rPr sz="1400" spc="5" dirty="0">
                <a:latin typeface="Arial MT"/>
                <a:cs typeface="Arial MT"/>
              </a:rPr>
              <a:t> </a:t>
            </a:r>
            <a:r>
              <a:rPr sz="1400" spc="-10" dirty="0">
                <a:latin typeface="Arial MT"/>
                <a:cs typeface="Arial MT"/>
              </a:rPr>
              <a:t>energy</a:t>
            </a:r>
            <a:r>
              <a:rPr sz="1400" spc="15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and</a:t>
            </a:r>
            <a:r>
              <a:rPr sz="1400" spc="15" dirty="0">
                <a:latin typeface="Arial MT"/>
                <a:cs typeface="Arial MT"/>
              </a:rPr>
              <a:t> </a:t>
            </a:r>
            <a:r>
              <a:rPr sz="1400" spc="-10" dirty="0">
                <a:latin typeface="Arial MT"/>
                <a:cs typeface="Arial MT"/>
              </a:rPr>
              <a:t>a-priori</a:t>
            </a:r>
            <a:r>
              <a:rPr sz="1400" spc="10" dirty="0">
                <a:latin typeface="Arial MT"/>
                <a:cs typeface="Arial MT"/>
              </a:rPr>
              <a:t> </a:t>
            </a:r>
            <a:r>
              <a:rPr sz="1400" spc="-10" dirty="0">
                <a:latin typeface="Arial MT"/>
                <a:cs typeface="Arial MT"/>
              </a:rPr>
              <a:t>heterogeneity</a:t>
            </a:r>
            <a:endParaRPr sz="1400" dirty="0">
              <a:latin typeface="Arial MT"/>
              <a:cs typeface="Arial MT"/>
            </a:endParaRPr>
          </a:p>
          <a:p>
            <a:pPr marL="774065" lvl="1" indent="-286385">
              <a:spcBef>
                <a:spcPts val="495"/>
              </a:spcBef>
              <a:buClr>
                <a:srgbClr val="010000"/>
              </a:buClr>
              <a:buChar char="•"/>
              <a:tabLst>
                <a:tab pos="773430" algn="l"/>
                <a:tab pos="774700" algn="l"/>
              </a:tabLst>
            </a:pPr>
            <a:r>
              <a:rPr sz="1400" spc="-10" dirty="0">
                <a:latin typeface="Arial MT"/>
                <a:cs typeface="Arial MT"/>
              </a:rPr>
              <a:t>Coverage</a:t>
            </a:r>
            <a:r>
              <a:rPr sz="1400" spc="15" dirty="0">
                <a:latin typeface="Arial MT"/>
                <a:cs typeface="Arial MT"/>
              </a:rPr>
              <a:t> </a:t>
            </a:r>
            <a:r>
              <a:rPr sz="1400" spc="-10" dirty="0">
                <a:latin typeface="Arial MT"/>
                <a:cs typeface="Arial MT"/>
              </a:rPr>
              <a:t>dependence</a:t>
            </a:r>
            <a:r>
              <a:rPr sz="1400" spc="20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of</a:t>
            </a:r>
            <a:r>
              <a:rPr sz="1400" spc="20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the</a:t>
            </a:r>
            <a:r>
              <a:rPr sz="1400" spc="20" dirty="0">
                <a:latin typeface="Arial MT"/>
                <a:cs typeface="Arial MT"/>
              </a:rPr>
              <a:t> </a:t>
            </a:r>
            <a:r>
              <a:rPr sz="1400" spc="-10" dirty="0">
                <a:latin typeface="Arial MT"/>
                <a:cs typeface="Arial MT"/>
              </a:rPr>
              <a:t>adsorption</a:t>
            </a:r>
            <a:r>
              <a:rPr sz="1400" spc="15" dirty="0">
                <a:latin typeface="Arial MT"/>
                <a:cs typeface="Arial MT"/>
              </a:rPr>
              <a:t> </a:t>
            </a:r>
            <a:r>
              <a:rPr sz="1400" spc="-10" dirty="0">
                <a:latin typeface="Arial MT"/>
                <a:cs typeface="Arial MT"/>
              </a:rPr>
              <a:t>energy:</a:t>
            </a:r>
            <a:r>
              <a:rPr sz="1400" spc="20" dirty="0">
                <a:latin typeface="Arial MT"/>
                <a:cs typeface="Arial MT"/>
              </a:rPr>
              <a:t> </a:t>
            </a:r>
            <a:r>
              <a:rPr sz="1400" spc="-10" dirty="0">
                <a:latin typeface="Arial MT"/>
                <a:cs typeface="Arial MT"/>
              </a:rPr>
              <a:t>lateral</a:t>
            </a:r>
            <a:r>
              <a:rPr sz="1400" spc="20" dirty="0">
                <a:latin typeface="Arial MT"/>
                <a:cs typeface="Arial MT"/>
              </a:rPr>
              <a:t> </a:t>
            </a:r>
            <a:r>
              <a:rPr sz="1400" spc="-10" dirty="0">
                <a:latin typeface="Arial MT"/>
                <a:cs typeface="Arial MT"/>
              </a:rPr>
              <a:t>interactions</a:t>
            </a:r>
            <a:r>
              <a:rPr sz="1400" spc="15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and</a:t>
            </a:r>
            <a:r>
              <a:rPr sz="1400" spc="20" dirty="0">
                <a:latin typeface="Arial MT"/>
                <a:cs typeface="Arial MT"/>
              </a:rPr>
              <a:t> </a:t>
            </a:r>
            <a:r>
              <a:rPr sz="1400" spc="-10" dirty="0">
                <a:latin typeface="Arial MT"/>
                <a:cs typeface="Arial MT"/>
              </a:rPr>
              <a:t>a-posteriori</a:t>
            </a:r>
            <a:r>
              <a:rPr sz="1400" spc="15" dirty="0">
                <a:latin typeface="Arial MT"/>
                <a:cs typeface="Arial MT"/>
              </a:rPr>
              <a:t> </a:t>
            </a:r>
            <a:r>
              <a:rPr sz="1400" spc="-10" dirty="0">
                <a:latin typeface="Arial MT"/>
                <a:cs typeface="Arial MT"/>
              </a:rPr>
              <a:t>heterogeneity</a:t>
            </a:r>
            <a:endParaRPr sz="1400" dirty="0">
              <a:latin typeface="Arial MT"/>
              <a:cs typeface="Arial MT"/>
            </a:endParaRPr>
          </a:p>
          <a:p>
            <a:pPr marL="295275" indent="-283210">
              <a:spcBef>
                <a:spcPts val="515"/>
              </a:spcBef>
              <a:buAutoNum type="arabicPeriod"/>
              <a:tabLst>
                <a:tab pos="295910" algn="l"/>
              </a:tabLst>
            </a:pPr>
            <a:r>
              <a:rPr sz="1600" spc="-5" dirty="0">
                <a:latin typeface="Arial MT"/>
                <a:cs typeface="Arial MT"/>
              </a:rPr>
              <a:t>Kinetics</a:t>
            </a:r>
            <a:r>
              <a:rPr sz="1600" spc="-1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of</a:t>
            </a:r>
            <a:r>
              <a:rPr sz="1600" spc="-1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adsorption</a:t>
            </a:r>
            <a:r>
              <a:rPr sz="1600" spc="-1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and</a:t>
            </a:r>
            <a:r>
              <a:rPr sz="1600" spc="-1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desorption</a:t>
            </a:r>
            <a:endParaRPr sz="1600" dirty="0">
              <a:latin typeface="Arial MT"/>
              <a:cs typeface="Arial MT"/>
            </a:endParaRPr>
          </a:p>
          <a:p>
            <a:pPr marL="774065" lvl="1" indent="-285750">
              <a:spcBef>
                <a:spcPts val="560"/>
              </a:spcBef>
              <a:buClr>
                <a:srgbClr val="010000"/>
              </a:buClr>
              <a:buChar char="•"/>
              <a:tabLst>
                <a:tab pos="774065" algn="l"/>
                <a:tab pos="774700" algn="l"/>
              </a:tabLst>
            </a:pPr>
            <a:r>
              <a:rPr sz="1400" spc="-5" dirty="0">
                <a:latin typeface="Arial MT"/>
                <a:cs typeface="Arial MT"/>
              </a:rPr>
              <a:t>The rate</a:t>
            </a:r>
            <a:r>
              <a:rPr sz="1400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of</a:t>
            </a:r>
            <a:r>
              <a:rPr sz="1400" dirty="0">
                <a:latin typeface="Arial MT"/>
                <a:cs typeface="Arial MT"/>
              </a:rPr>
              <a:t> </a:t>
            </a:r>
            <a:r>
              <a:rPr sz="1400" spc="-10" dirty="0">
                <a:latin typeface="Arial MT"/>
                <a:cs typeface="Arial MT"/>
              </a:rPr>
              <a:t>adsorption; trapping</a:t>
            </a:r>
            <a:r>
              <a:rPr sz="1400" spc="-5" dirty="0">
                <a:latin typeface="Arial MT"/>
                <a:cs typeface="Arial MT"/>
              </a:rPr>
              <a:t> and </a:t>
            </a:r>
            <a:r>
              <a:rPr sz="1400" spc="-10" dirty="0">
                <a:latin typeface="Arial MT"/>
                <a:cs typeface="Arial MT"/>
              </a:rPr>
              <a:t>sticking</a:t>
            </a:r>
            <a:endParaRPr sz="1400" dirty="0">
              <a:latin typeface="Arial MT"/>
              <a:cs typeface="Arial MT"/>
            </a:endParaRPr>
          </a:p>
          <a:p>
            <a:pPr marL="774065" lvl="1" indent="-286385">
              <a:spcBef>
                <a:spcPts val="495"/>
              </a:spcBef>
              <a:buClr>
                <a:srgbClr val="010000"/>
              </a:buClr>
              <a:buChar char="•"/>
              <a:tabLst>
                <a:tab pos="774065" algn="l"/>
                <a:tab pos="774700" algn="l"/>
              </a:tabLst>
            </a:pPr>
            <a:r>
              <a:rPr sz="1400" spc="-5" dirty="0">
                <a:latin typeface="Arial MT"/>
                <a:cs typeface="Arial MT"/>
              </a:rPr>
              <a:t>The rate</a:t>
            </a:r>
            <a:r>
              <a:rPr sz="1400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of</a:t>
            </a:r>
            <a:r>
              <a:rPr sz="1400" dirty="0">
                <a:latin typeface="Arial MT"/>
                <a:cs typeface="Arial MT"/>
              </a:rPr>
              <a:t> </a:t>
            </a:r>
            <a:r>
              <a:rPr sz="1400" spc="-10" dirty="0">
                <a:latin typeface="Arial MT"/>
                <a:cs typeface="Arial MT"/>
              </a:rPr>
              <a:t>desorption;</a:t>
            </a:r>
            <a:r>
              <a:rPr sz="1400" dirty="0">
                <a:latin typeface="Arial MT"/>
                <a:cs typeface="Arial MT"/>
              </a:rPr>
              <a:t> </a:t>
            </a:r>
            <a:r>
              <a:rPr sz="1400" spc="-10" dirty="0">
                <a:latin typeface="Arial MT"/>
                <a:cs typeface="Arial MT"/>
              </a:rPr>
              <a:t>order</a:t>
            </a:r>
            <a:r>
              <a:rPr sz="1400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of</a:t>
            </a:r>
            <a:r>
              <a:rPr sz="1400" dirty="0">
                <a:latin typeface="Arial MT"/>
                <a:cs typeface="Arial MT"/>
              </a:rPr>
              <a:t> </a:t>
            </a:r>
            <a:r>
              <a:rPr sz="1400" spc="-10" dirty="0">
                <a:latin typeface="Arial MT"/>
                <a:cs typeface="Arial MT"/>
              </a:rPr>
              <a:t>desorption</a:t>
            </a:r>
            <a:r>
              <a:rPr sz="1400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and</a:t>
            </a:r>
            <a:r>
              <a:rPr sz="1400" spc="10" dirty="0">
                <a:latin typeface="Arial MT"/>
                <a:cs typeface="Arial MT"/>
              </a:rPr>
              <a:t> </a:t>
            </a:r>
            <a:r>
              <a:rPr sz="1400" spc="-10" dirty="0">
                <a:latin typeface="Arial MT"/>
                <a:cs typeface="Arial MT"/>
              </a:rPr>
              <a:t>frequency</a:t>
            </a:r>
            <a:r>
              <a:rPr sz="1400" spc="5" dirty="0">
                <a:latin typeface="Arial MT"/>
                <a:cs typeface="Arial MT"/>
              </a:rPr>
              <a:t> </a:t>
            </a:r>
            <a:r>
              <a:rPr sz="1400" spc="-10" dirty="0">
                <a:latin typeface="Arial MT"/>
                <a:cs typeface="Arial MT"/>
              </a:rPr>
              <a:t>factor</a:t>
            </a:r>
            <a:endParaRPr sz="1400" dirty="0">
              <a:latin typeface="Arial MT"/>
              <a:cs typeface="Arial MT"/>
            </a:endParaRPr>
          </a:p>
          <a:p>
            <a:pPr marL="774065" lvl="1" indent="-285750">
              <a:spcBef>
                <a:spcPts val="495"/>
              </a:spcBef>
              <a:buClr>
                <a:srgbClr val="010000"/>
              </a:buClr>
              <a:buChar char="•"/>
              <a:tabLst>
                <a:tab pos="774065" algn="l"/>
                <a:tab pos="774700" algn="l"/>
              </a:tabLst>
            </a:pPr>
            <a:r>
              <a:rPr sz="1400" spc="-5" dirty="0">
                <a:latin typeface="Arial MT"/>
                <a:cs typeface="Arial MT"/>
              </a:rPr>
              <a:t>The</a:t>
            </a:r>
            <a:r>
              <a:rPr sz="1400" spc="5" dirty="0">
                <a:latin typeface="Arial MT"/>
                <a:cs typeface="Arial MT"/>
              </a:rPr>
              <a:t> </a:t>
            </a:r>
            <a:r>
              <a:rPr sz="1400" spc="-10" dirty="0">
                <a:latin typeface="Arial MT"/>
                <a:cs typeface="Arial MT"/>
              </a:rPr>
              <a:t>desorption</a:t>
            </a:r>
            <a:r>
              <a:rPr sz="1400" spc="5" dirty="0">
                <a:latin typeface="Arial MT"/>
                <a:cs typeface="Arial MT"/>
              </a:rPr>
              <a:t> </a:t>
            </a:r>
            <a:r>
              <a:rPr sz="1400" spc="-10" dirty="0">
                <a:latin typeface="Arial MT"/>
                <a:cs typeface="Arial MT"/>
              </a:rPr>
              <a:t>energy:</a:t>
            </a:r>
            <a:r>
              <a:rPr sz="1400" spc="10" dirty="0">
                <a:latin typeface="Arial MT"/>
                <a:cs typeface="Arial MT"/>
              </a:rPr>
              <a:t> </a:t>
            </a:r>
            <a:r>
              <a:rPr sz="1400" spc="-10" dirty="0">
                <a:latin typeface="Arial MT"/>
                <a:cs typeface="Arial MT"/>
              </a:rPr>
              <a:t>Binding</a:t>
            </a:r>
            <a:r>
              <a:rPr sz="1400" spc="5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states</a:t>
            </a:r>
            <a:r>
              <a:rPr sz="1400" spc="10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and</a:t>
            </a:r>
            <a:r>
              <a:rPr sz="1400" spc="5" dirty="0">
                <a:latin typeface="Arial MT"/>
                <a:cs typeface="Arial MT"/>
              </a:rPr>
              <a:t> </a:t>
            </a:r>
            <a:r>
              <a:rPr sz="1400" spc="-10" dirty="0">
                <a:latin typeface="Arial MT"/>
                <a:cs typeface="Arial MT"/>
              </a:rPr>
              <a:t>lateral</a:t>
            </a:r>
            <a:r>
              <a:rPr sz="1400" spc="5" dirty="0">
                <a:latin typeface="Arial MT"/>
                <a:cs typeface="Arial MT"/>
              </a:rPr>
              <a:t> </a:t>
            </a:r>
            <a:r>
              <a:rPr sz="1400" spc="-10" dirty="0">
                <a:latin typeface="Arial MT"/>
                <a:cs typeface="Arial MT"/>
              </a:rPr>
              <a:t>interactions</a:t>
            </a:r>
            <a:endParaRPr sz="1400" dirty="0">
              <a:latin typeface="Arial MT"/>
              <a:cs typeface="Arial MT"/>
            </a:endParaRPr>
          </a:p>
          <a:p>
            <a:pPr marL="774065" lvl="1" indent="-285750">
              <a:spcBef>
                <a:spcPts val="500"/>
              </a:spcBef>
              <a:buClr>
                <a:srgbClr val="010000"/>
              </a:buClr>
              <a:buChar char="•"/>
              <a:tabLst>
                <a:tab pos="774065" algn="l"/>
                <a:tab pos="774700" algn="l"/>
              </a:tabLst>
            </a:pPr>
            <a:r>
              <a:rPr sz="1400" spc="-10" dirty="0">
                <a:latin typeface="Arial MT"/>
                <a:cs typeface="Arial MT"/>
              </a:rPr>
              <a:t>Experimental procedure</a:t>
            </a:r>
            <a:r>
              <a:rPr sz="1400" spc="-5" dirty="0">
                <a:latin typeface="Arial MT"/>
                <a:cs typeface="Arial MT"/>
              </a:rPr>
              <a:t> and evaluation</a:t>
            </a:r>
            <a:r>
              <a:rPr sz="1400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of</a:t>
            </a:r>
            <a:r>
              <a:rPr sz="1400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TD</a:t>
            </a:r>
            <a:r>
              <a:rPr sz="1400" dirty="0">
                <a:latin typeface="Arial MT"/>
                <a:cs typeface="Arial MT"/>
              </a:rPr>
              <a:t> </a:t>
            </a:r>
            <a:r>
              <a:rPr sz="1400" spc="-10" dirty="0">
                <a:latin typeface="Arial MT"/>
                <a:cs typeface="Arial MT"/>
              </a:rPr>
              <a:t>spectra</a:t>
            </a:r>
            <a:endParaRPr sz="1400" dirty="0">
              <a:latin typeface="Arial MT"/>
              <a:cs typeface="Arial MT"/>
            </a:endParaRPr>
          </a:p>
          <a:p>
            <a:pPr marL="295275" indent="-283210">
              <a:spcBef>
                <a:spcPts val="505"/>
              </a:spcBef>
              <a:buAutoNum type="arabicPeriod"/>
              <a:tabLst>
                <a:tab pos="295910" algn="l"/>
              </a:tabLst>
            </a:pPr>
            <a:r>
              <a:rPr sz="1600" spc="-5" dirty="0">
                <a:latin typeface="Arial MT"/>
                <a:cs typeface="Arial MT"/>
              </a:rPr>
              <a:t>Summary</a:t>
            </a:r>
            <a:r>
              <a:rPr sz="1600" spc="-2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and</a:t>
            </a:r>
            <a:r>
              <a:rPr sz="1600" spc="-2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conclusions</a:t>
            </a:r>
            <a:endParaRPr sz="1600" dirty="0">
              <a:latin typeface="Arial MT"/>
              <a:cs typeface="Arial M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00339" y="241428"/>
            <a:ext cx="9144000" cy="1710055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0" tIns="35560" rIns="0" bIns="0" rtlCol="0">
            <a:spAutoFit/>
          </a:bodyPr>
          <a:lstStyle/>
          <a:p>
            <a:pPr algn="ctr">
              <a:spcBef>
                <a:spcPts val="280"/>
              </a:spcBef>
            </a:pPr>
            <a:r>
              <a:rPr sz="2400" b="1" spc="-5" dirty="0">
                <a:latin typeface="Arial"/>
                <a:cs typeface="Arial"/>
              </a:rPr>
              <a:t>Thermodynamics</a:t>
            </a:r>
            <a:r>
              <a:rPr sz="2400" b="1" spc="-2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and</a:t>
            </a:r>
            <a:r>
              <a:rPr sz="2400" b="1" spc="-2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Kinetics</a:t>
            </a:r>
            <a:r>
              <a:rPr sz="2400" b="1" spc="-2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of</a:t>
            </a:r>
            <a:r>
              <a:rPr sz="2400" b="1" spc="-2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Adsorption</a:t>
            </a:r>
            <a:endParaRPr sz="2400" dirty="0">
              <a:latin typeface="Arial"/>
              <a:cs typeface="Arial"/>
            </a:endParaRPr>
          </a:p>
          <a:p>
            <a:pPr algn="ctr">
              <a:spcBef>
                <a:spcPts val="800"/>
              </a:spcBef>
            </a:pPr>
            <a:r>
              <a:rPr sz="1600" b="1" dirty="0">
                <a:latin typeface="Arial"/>
                <a:cs typeface="Arial"/>
              </a:rPr>
              <a:t>subtitle:</a:t>
            </a:r>
            <a:endParaRPr sz="1600" dirty="0">
              <a:latin typeface="Arial"/>
              <a:cs typeface="Arial"/>
            </a:endParaRPr>
          </a:p>
          <a:p>
            <a:pPr algn="ctr">
              <a:spcBef>
                <a:spcPts val="190"/>
              </a:spcBef>
            </a:pPr>
            <a:r>
              <a:rPr sz="1600" spc="-5" dirty="0">
                <a:latin typeface="Arial MT"/>
                <a:cs typeface="Arial MT"/>
              </a:rPr>
              <a:t>What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can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we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learn</a:t>
            </a:r>
            <a:r>
              <a:rPr sz="1600" spc="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about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adsorption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systems</a:t>
            </a:r>
            <a:r>
              <a:rPr sz="1600" spc="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from</a:t>
            </a:r>
            <a:r>
              <a:rPr sz="1600" spc="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thermodynamic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and</a:t>
            </a:r>
            <a:r>
              <a:rPr sz="1600" spc="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kinetic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measurements?</a:t>
            </a:r>
            <a:endParaRPr sz="1600" dirty="0">
              <a:latin typeface="Arial MT"/>
              <a:cs typeface="Arial MT"/>
            </a:endParaRPr>
          </a:p>
          <a:p>
            <a:pPr algn="ctr">
              <a:spcBef>
                <a:spcPts val="409"/>
              </a:spcBef>
            </a:pPr>
            <a:r>
              <a:rPr sz="1200" spc="-5" dirty="0">
                <a:latin typeface="Arial MT"/>
                <a:cs typeface="Arial MT"/>
              </a:rPr>
              <a:t>IMPRS-Lecture Series</a:t>
            </a:r>
            <a:r>
              <a:rPr sz="1200" spc="-1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2012: </a:t>
            </a:r>
            <a:r>
              <a:rPr sz="1200" b="1" spc="-5" dirty="0">
                <a:latin typeface="Arial"/>
                <a:cs typeface="Arial"/>
              </a:rPr>
              <a:t>‘Experimental</a:t>
            </a:r>
            <a:r>
              <a:rPr sz="1200" b="1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and</a:t>
            </a:r>
            <a:r>
              <a:rPr sz="1200" b="1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Theoretical</a:t>
            </a:r>
            <a:r>
              <a:rPr sz="1200" b="1" spc="-10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Methods </a:t>
            </a:r>
            <a:r>
              <a:rPr sz="1200" b="1" dirty="0">
                <a:latin typeface="Arial"/>
                <a:cs typeface="Arial"/>
              </a:rPr>
              <a:t>in </a:t>
            </a:r>
            <a:r>
              <a:rPr sz="1200" b="1" spc="-5" dirty="0">
                <a:latin typeface="Arial"/>
                <a:cs typeface="Arial"/>
              </a:rPr>
              <a:t>Surface Science’</a:t>
            </a:r>
            <a:endParaRPr sz="1200" dirty="0">
              <a:latin typeface="Arial"/>
              <a:cs typeface="Arial"/>
            </a:endParaRPr>
          </a:p>
          <a:p>
            <a:pPr algn="ctr">
              <a:spcBef>
                <a:spcPts val="209"/>
              </a:spcBef>
            </a:pPr>
            <a:r>
              <a:rPr sz="1200" spc="-5" dirty="0">
                <a:latin typeface="Arial MT"/>
                <a:cs typeface="Arial MT"/>
              </a:rPr>
              <a:t>Klaus</a:t>
            </a:r>
            <a:r>
              <a:rPr sz="1200" spc="-25" dirty="0">
                <a:latin typeface="Arial MT"/>
                <a:cs typeface="Arial MT"/>
              </a:rPr>
              <a:t> </a:t>
            </a:r>
            <a:r>
              <a:rPr sz="1200" spc="-10" dirty="0">
                <a:latin typeface="Arial MT"/>
                <a:cs typeface="Arial MT"/>
              </a:rPr>
              <a:t>Christmann</a:t>
            </a:r>
            <a:endParaRPr sz="1200" dirty="0">
              <a:latin typeface="Arial MT"/>
              <a:cs typeface="Arial MT"/>
            </a:endParaRPr>
          </a:p>
          <a:p>
            <a:pPr algn="ctr">
              <a:spcBef>
                <a:spcPts val="140"/>
              </a:spcBef>
            </a:pPr>
            <a:r>
              <a:rPr sz="1200" spc="-5" dirty="0">
                <a:latin typeface="Arial MT"/>
                <a:cs typeface="Arial MT"/>
              </a:rPr>
              <a:t>Institut</a:t>
            </a:r>
            <a:r>
              <a:rPr sz="120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für </a:t>
            </a:r>
            <a:r>
              <a:rPr sz="1200" spc="-10" dirty="0">
                <a:latin typeface="Arial MT"/>
                <a:cs typeface="Arial MT"/>
              </a:rPr>
              <a:t>Chemie</a:t>
            </a:r>
            <a:r>
              <a:rPr sz="1200" spc="-5" dirty="0">
                <a:latin typeface="Arial MT"/>
                <a:cs typeface="Arial MT"/>
              </a:rPr>
              <a:t> und Biochemie,</a:t>
            </a:r>
            <a:r>
              <a:rPr sz="1200" spc="5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Freie Universität</a:t>
            </a:r>
            <a:r>
              <a:rPr sz="1200" dirty="0">
                <a:latin typeface="Arial MT"/>
                <a:cs typeface="Arial MT"/>
              </a:rPr>
              <a:t> </a:t>
            </a:r>
            <a:r>
              <a:rPr sz="1200" spc="-10" dirty="0">
                <a:latin typeface="Arial MT"/>
                <a:cs typeface="Arial MT"/>
              </a:rPr>
              <a:t>Berlin</a:t>
            </a:r>
            <a:endParaRPr sz="1200" dirty="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71739" y="1141349"/>
            <a:ext cx="9448800" cy="2654300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0" tIns="137795" rIns="0" bIns="0" rtlCol="0">
            <a:spAutoFit/>
          </a:bodyPr>
          <a:lstStyle/>
          <a:p>
            <a:pPr marL="298450">
              <a:spcBef>
                <a:spcPts val="1085"/>
              </a:spcBef>
            </a:pPr>
            <a:r>
              <a:rPr b="1" spc="-5" dirty="0">
                <a:solidFill>
                  <a:srgbClr val="CC00CC"/>
                </a:solidFill>
                <a:latin typeface="Arial"/>
                <a:cs typeface="Arial"/>
              </a:rPr>
              <a:t>Technical</a:t>
            </a:r>
            <a:r>
              <a:rPr b="1" spc="-20" dirty="0">
                <a:solidFill>
                  <a:srgbClr val="CC00CC"/>
                </a:solidFill>
                <a:latin typeface="Arial"/>
                <a:cs typeface="Arial"/>
              </a:rPr>
              <a:t> </a:t>
            </a:r>
            <a:r>
              <a:rPr b="1" spc="-5" dirty="0">
                <a:solidFill>
                  <a:srgbClr val="CC00CC"/>
                </a:solidFill>
                <a:latin typeface="Arial"/>
                <a:cs typeface="Arial"/>
              </a:rPr>
              <a:t>applications</a:t>
            </a:r>
            <a:r>
              <a:rPr b="1" spc="-20" dirty="0">
                <a:solidFill>
                  <a:srgbClr val="CC00CC"/>
                </a:solidFill>
                <a:latin typeface="Arial"/>
                <a:cs typeface="Arial"/>
              </a:rPr>
              <a:t> </a:t>
            </a:r>
            <a:r>
              <a:rPr b="1" spc="-5" dirty="0">
                <a:solidFill>
                  <a:srgbClr val="CC00CC"/>
                </a:solidFill>
                <a:latin typeface="Arial"/>
                <a:cs typeface="Arial"/>
              </a:rPr>
              <a:t>of</a:t>
            </a:r>
            <a:r>
              <a:rPr b="1" spc="-20" dirty="0">
                <a:solidFill>
                  <a:srgbClr val="CC00CC"/>
                </a:solidFill>
                <a:latin typeface="Arial"/>
                <a:cs typeface="Arial"/>
              </a:rPr>
              <a:t> </a:t>
            </a:r>
            <a:r>
              <a:rPr b="1" spc="-5" dirty="0">
                <a:solidFill>
                  <a:srgbClr val="CC00CC"/>
                </a:solidFill>
                <a:latin typeface="Arial"/>
                <a:cs typeface="Arial"/>
              </a:rPr>
              <a:t>adsorption:</a:t>
            </a:r>
            <a:endParaRPr dirty="0">
              <a:latin typeface="Arial"/>
              <a:cs typeface="Arial"/>
            </a:endParaRPr>
          </a:p>
          <a:p>
            <a:pPr marL="298450" indent="-191135">
              <a:spcBef>
                <a:spcPts val="340"/>
              </a:spcBef>
              <a:buClr>
                <a:srgbClr val="010000"/>
              </a:buClr>
              <a:buChar char="•"/>
              <a:tabLst>
                <a:tab pos="299085" algn="l"/>
              </a:tabLst>
            </a:pPr>
            <a:r>
              <a:rPr sz="1600" spc="-5" dirty="0">
                <a:latin typeface="Arial MT"/>
                <a:cs typeface="Arial MT"/>
              </a:rPr>
              <a:t>Separation processes of gaseous and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liquid mixtures via molecular</a:t>
            </a:r>
            <a:r>
              <a:rPr sz="1600" spc="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sieves</a:t>
            </a:r>
            <a:endParaRPr sz="1600" dirty="0">
              <a:latin typeface="Arial MT"/>
              <a:cs typeface="Arial MT"/>
            </a:endParaRPr>
          </a:p>
          <a:p>
            <a:pPr marL="298450" indent="-191135">
              <a:spcBef>
                <a:spcPts val="190"/>
              </a:spcBef>
              <a:buClr>
                <a:srgbClr val="010000"/>
              </a:buClr>
              <a:buChar char="•"/>
              <a:tabLst>
                <a:tab pos="299085" algn="l"/>
              </a:tabLst>
            </a:pPr>
            <a:r>
              <a:rPr sz="1600" spc="-5" dirty="0">
                <a:latin typeface="Arial MT"/>
                <a:cs typeface="Arial MT"/>
              </a:rPr>
              <a:t>Heterogeneous</a:t>
            </a:r>
            <a:r>
              <a:rPr sz="1600" spc="-4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catalysis</a:t>
            </a:r>
            <a:endParaRPr sz="1600" dirty="0">
              <a:latin typeface="Arial MT"/>
              <a:cs typeface="Arial MT"/>
            </a:endParaRPr>
          </a:p>
          <a:p>
            <a:pPr marL="298450" indent="-191135">
              <a:spcBef>
                <a:spcPts val="190"/>
              </a:spcBef>
              <a:buClr>
                <a:srgbClr val="010000"/>
              </a:buClr>
              <a:buChar char="•"/>
              <a:tabLst>
                <a:tab pos="299085" algn="l"/>
              </a:tabLst>
            </a:pPr>
            <a:r>
              <a:rPr sz="1600" spc="-5" dirty="0">
                <a:latin typeface="Arial MT"/>
                <a:cs typeface="Arial MT"/>
              </a:rPr>
              <a:t>Chemical</a:t>
            </a:r>
            <a:r>
              <a:rPr sz="1600" spc="-1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analyses (various types of</a:t>
            </a:r>
            <a:r>
              <a:rPr sz="1600" spc="-1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chromatography)</a:t>
            </a:r>
            <a:endParaRPr sz="1600" dirty="0">
              <a:latin typeface="Arial MT"/>
              <a:cs typeface="Arial MT"/>
            </a:endParaRPr>
          </a:p>
          <a:p>
            <a:pPr marL="297815" indent="-190500">
              <a:spcBef>
                <a:spcPts val="200"/>
              </a:spcBef>
              <a:buClr>
                <a:srgbClr val="010000"/>
              </a:buClr>
              <a:buChar char="•"/>
              <a:tabLst>
                <a:tab pos="298450" algn="l"/>
              </a:tabLst>
            </a:pPr>
            <a:r>
              <a:rPr sz="1600" spc="-5" dirty="0">
                <a:latin typeface="Arial MT"/>
                <a:cs typeface="Arial MT"/>
              </a:rPr>
              <a:t>Flotation</a:t>
            </a:r>
            <a:r>
              <a:rPr sz="1600" spc="-4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processes</a:t>
            </a:r>
            <a:endParaRPr sz="1600" dirty="0">
              <a:latin typeface="Arial MT"/>
              <a:cs typeface="Arial MT"/>
            </a:endParaRPr>
          </a:p>
          <a:p>
            <a:pPr marL="297815" indent="-190500">
              <a:spcBef>
                <a:spcPts val="190"/>
              </a:spcBef>
              <a:buClr>
                <a:srgbClr val="010000"/>
              </a:buClr>
              <a:buChar char="•"/>
              <a:tabLst>
                <a:tab pos="298450" algn="l"/>
              </a:tabLst>
            </a:pPr>
            <a:r>
              <a:rPr sz="1600" dirty="0">
                <a:latin typeface="Arial MT"/>
                <a:cs typeface="Arial MT"/>
              </a:rPr>
              <a:t>Gas</a:t>
            </a:r>
            <a:r>
              <a:rPr sz="1600" spc="-30" dirty="0">
                <a:latin typeface="Arial MT"/>
                <a:cs typeface="Arial MT"/>
              </a:rPr>
              <a:t> </a:t>
            </a:r>
            <a:r>
              <a:rPr sz="1600" dirty="0">
                <a:latin typeface="Arial MT"/>
                <a:cs typeface="Arial MT"/>
              </a:rPr>
              <a:t>mask</a:t>
            </a:r>
            <a:r>
              <a:rPr sz="1600" spc="-25" dirty="0">
                <a:latin typeface="Arial MT"/>
                <a:cs typeface="Arial MT"/>
              </a:rPr>
              <a:t> </a:t>
            </a:r>
            <a:r>
              <a:rPr sz="1600" dirty="0">
                <a:latin typeface="Arial MT"/>
                <a:cs typeface="Arial MT"/>
              </a:rPr>
              <a:t>filters</a:t>
            </a:r>
          </a:p>
          <a:p>
            <a:pPr marL="297815" indent="-190500">
              <a:spcBef>
                <a:spcPts val="190"/>
              </a:spcBef>
              <a:buClr>
                <a:srgbClr val="010000"/>
              </a:buClr>
              <a:buChar char="•"/>
              <a:tabLst>
                <a:tab pos="298450" algn="l"/>
              </a:tabLst>
            </a:pPr>
            <a:r>
              <a:rPr sz="1600" spc="-5" dirty="0">
                <a:latin typeface="Arial MT"/>
                <a:cs typeface="Arial MT"/>
              </a:rPr>
              <a:t>Lubrication</a:t>
            </a:r>
            <a:r>
              <a:rPr sz="1600" spc="-4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phenomena</a:t>
            </a:r>
            <a:endParaRPr sz="1600" dirty="0">
              <a:latin typeface="Arial MT"/>
              <a:cs typeface="Arial MT"/>
            </a:endParaRPr>
          </a:p>
          <a:p>
            <a:pPr marL="297815" indent="-190500">
              <a:spcBef>
                <a:spcPts val="195"/>
              </a:spcBef>
              <a:buClr>
                <a:srgbClr val="010000"/>
              </a:buClr>
              <a:buChar char="•"/>
              <a:tabLst>
                <a:tab pos="298450" algn="l"/>
              </a:tabLst>
            </a:pPr>
            <a:r>
              <a:rPr sz="1600" spc="-5" dirty="0">
                <a:latin typeface="Arial MT"/>
                <a:cs typeface="Arial MT"/>
              </a:rPr>
              <a:t>Optical</a:t>
            </a:r>
            <a:r>
              <a:rPr sz="1600" spc="-4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coatings</a:t>
            </a:r>
            <a:endParaRPr sz="1600" dirty="0">
              <a:latin typeface="Arial MT"/>
              <a:cs typeface="Arial MT"/>
            </a:endParaRPr>
          </a:p>
          <a:p>
            <a:pPr marL="297815" indent="-190500">
              <a:spcBef>
                <a:spcPts val="195"/>
              </a:spcBef>
              <a:buClr>
                <a:srgbClr val="010000"/>
              </a:buClr>
              <a:buChar char="•"/>
              <a:tabLst>
                <a:tab pos="298450" algn="l"/>
              </a:tabLst>
            </a:pPr>
            <a:r>
              <a:rPr sz="1600" dirty="0">
                <a:latin typeface="Arial MT"/>
                <a:cs typeface="Arial MT"/>
              </a:rPr>
              <a:t>corrosion-resistant</a:t>
            </a:r>
            <a:r>
              <a:rPr sz="1600" spc="-25" dirty="0">
                <a:latin typeface="Arial MT"/>
                <a:cs typeface="Arial MT"/>
              </a:rPr>
              <a:t> </a:t>
            </a:r>
            <a:r>
              <a:rPr sz="1600" dirty="0">
                <a:latin typeface="Arial MT"/>
                <a:cs typeface="Arial MT"/>
              </a:rPr>
              <a:t>coatings</a:t>
            </a:r>
            <a:r>
              <a:rPr sz="1600" spc="-25" dirty="0">
                <a:latin typeface="Arial MT"/>
                <a:cs typeface="Arial MT"/>
              </a:rPr>
              <a:t> </a:t>
            </a:r>
            <a:r>
              <a:rPr sz="1600" dirty="0">
                <a:latin typeface="Arial MT"/>
                <a:cs typeface="Arial MT"/>
              </a:rPr>
              <a:t>(Lotus</a:t>
            </a:r>
            <a:r>
              <a:rPr sz="1600" spc="-25" dirty="0">
                <a:latin typeface="Arial MT"/>
                <a:cs typeface="Arial MT"/>
              </a:rPr>
              <a:t> </a:t>
            </a:r>
            <a:r>
              <a:rPr sz="1600" dirty="0">
                <a:latin typeface="Arial MT"/>
                <a:cs typeface="Arial MT"/>
              </a:rPr>
              <a:t>effect)</a:t>
            </a:r>
          </a:p>
        </p:txBody>
      </p:sp>
      <p:sp>
        <p:nvSpPr>
          <p:cNvPr id="4" name="object 4"/>
          <p:cNvSpPr/>
          <p:nvPr/>
        </p:nvSpPr>
        <p:spPr>
          <a:xfrm>
            <a:off x="1362595" y="4265548"/>
            <a:ext cx="9448800" cy="2293620"/>
          </a:xfrm>
          <a:custGeom>
            <a:avLst/>
            <a:gdLst/>
            <a:ahLst/>
            <a:cxnLst/>
            <a:rect l="l" t="t" r="r" b="b"/>
            <a:pathLst>
              <a:path w="9448800" h="2293620">
                <a:moveTo>
                  <a:pt x="9448799" y="2293620"/>
                </a:moveTo>
                <a:lnTo>
                  <a:pt x="9448799" y="0"/>
                </a:lnTo>
                <a:lnTo>
                  <a:pt x="0" y="0"/>
                </a:lnTo>
                <a:lnTo>
                  <a:pt x="0" y="2293620"/>
                </a:lnTo>
                <a:lnTo>
                  <a:pt x="9448799" y="2293620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457331" y="4305828"/>
            <a:ext cx="8733790" cy="2190115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0" tIns="99060" rIns="0" bIns="0" rtlCol="0">
            <a:spAutoFit/>
          </a:bodyPr>
          <a:lstStyle/>
          <a:p>
            <a:pPr marL="12700">
              <a:spcBef>
                <a:spcPts val="780"/>
              </a:spcBef>
            </a:pPr>
            <a:r>
              <a:rPr sz="1600" spc="-5" dirty="0">
                <a:latin typeface="Arial MT"/>
                <a:cs typeface="Arial MT"/>
              </a:rPr>
              <a:t>As</a:t>
            </a:r>
            <a:r>
              <a:rPr sz="1600" spc="-1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we</a:t>
            </a:r>
            <a:r>
              <a:rPr sz="1600" spc="-1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will</a:t>
            </a:r>
            <a:r>
              <a:rPr sz="1600" spc="-1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see</a:t>
            </a:r>
            <a:r>
              <a:rPr sz="1600" spc="-1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later,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one distinguishes</a:t>
            </a:r>
            <a:endParaRPr sz="1600" dirty="0">
              <a:latin typeface="Arial MT"/>
              <a:cs typeface="Arial MT"/>
            </a:endParaRPr>
          </a:p>
          <a:p>
            <a:pPr marL="12700" marR="5280025">
              <a:spcBef>
                <a:spcPts val="685"/>
              </a:spcBef>
            </a:pPr>
            <a:r>
              <a:rPr sz="1600" b="1" spc="-5" dirty="0">
                <a:solidFill>
                  <a:srgbClr val="CC0000"/>
                </a:solidFill>
                <a:latin typeface="Arial"/>
                <a:cs typeface="Arial"/>
              </a:rPr>
              <a:t>chemical adsorption </a:t>
            </a:r>
            <a:r>
              <a:rPr sz="1600" spc="-5" dirty="0">
                <a:latin typeface="Arial MT"/>
                <a:cs typeface="Arial MT"/>
              </a:rPr>
              <a:t>(chemisorption) </a:t>
            </a:r>
            <a:r>
              <a:rPr sz="1600" spc="-43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and</a:t>
            </a:r>
            <a:endParaRPr sz="1600" dirty="0">
              <a:latin typeface="Arial MT"/>
              <a:cs typeface="Arial MT"/>
            </a:endParaRPr>
          </a:p>
          <a:p>
            <a:pPr marL="12700">
              <a:spcBef>
                <a:spcPts val="5"/>
              </a:spcBef>
            </a:pPr>
            <a:r>
              <a:rPr sz="1600" b="1" spc="-5" dirty="0">
                <a:solidFill>
                  <a:srgbClr val="339A65"/>
                </a:solidFill>
                <a:latin typeface="Arial"/>
                <a:cs typeface="Arial"/>
              </a:rPr>
              <a:t>physical</a:t>
            </a:r>
            <a:r>
              <a:rPr sz="1600" b="1" spc="-20" dirty="0">
                <a:solidFill>
                  <a:srgbClr val="339A65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339A65"/>
                </a:solidFill>
                <a:latin typeface="Arial"/>
                <a:cs typeface="Arial"/>
              </a:rPr>
              <a:t>adsorption</a:t>
            </a:r>
            <a:r>
              <a:rPr sz="1600" b="1" spc="-15" dirty="0">
                <a:solidFill>
                  <a:srgbClr val="339A65"/>
                </a:solidFill>
                <a:latin typeface="Arial"/>
                <a:cs typeface="Arial"/>
              </a:rPr>
              <a:t> </a:t>
            </a:r>
            <a:r>
              <a:rPr sz="1600" spc="-5" dirty="0">
                <a:latin typeface="Arial MT"/>
                <a:cs typeface="Arial MT"/>
              </a:rPr>
              <a:t>(physisorption),</a:t>
            </a:r>
            <a:endParaRPr sz="1600" dirty="0">
              <a:latin typeface="Arial MT"/>
              <a:cs typeface="Arial MT"/>
            </a:endParaRPr>
          </a:p>
          <a:p>
            <a:pPr marL="12700">
              <a:spcBef>
                <a:spcPts val="969"/>
              </a:spcBef>
            </a:pPr>
            <a:r>
              <a:rPr sz="1600" spc="-5" dirty="0">
                <a:latin typeface="Arial MT"/>
                <a:cs typeface="Arial MT"/>
              </a:rPr>
              <a:t>depending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of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the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strengths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of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the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interaction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between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adsorbent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and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adsorptive.</a:t>
            </a:r>
            <a:endParaRPr sz="1600" dirty="0">
              <a:latin typeface="Arial MT"/>
              <a:cs typeface="Arial MT"/>
            </a:endParaRPr>
          </a:p>
          <a:p>
            <a:pPr marL="12700" marR="5080">
              <a:spcBef>
                <a:spcPts val="1255"/>
              </a:spcBef>
            </a:pPr>
            <a:r>
              <a:rPr sz="1600" spc="-5" dirty="0">
                <a:latin typeface="Arial MT"/>
                <a:cs typeface="Arial MT"/>
              </a:rPr>
              <a:t>While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chemisorption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is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most</a:t>
            </a:r>
            <a:r>
              <a:rPr sz="1600" spc="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essential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for</a:t>
            </a:r>
            <a:r>
              <a:rPr sz="1600" spc="1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heterogeneous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surface</a:t>
            </a:r>
            <a:r>
              <a:rPr sz="1600" spc="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reactions,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physisorption</a:t>
            </a:r>
            <a:r>
              <a:rPr sz="1600" spc="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plays</a:t>
            </a:r>
            <a:r>
              <a:rPr sz="1600" dirty="0">
                <a:latin typeface="Arial MT"/>
                <a:cs typeface="Arial MT"/>
              </a:rPr>
              <a:t> a </a:t>
            </a:r>
            <a:r>
              <a:rPr sz="1600" spc="-43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major</a:t>
            </a:r>
            <a:r>
              <a:rPr sz="1600" spc="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role during separation and enrichment</a:t>
            </a:r>
            <a:r>
              <a:rPr sz="1600" spc="1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processes at and near</a:t>
            </a:r>
            <a:r>
              <a:rPr sz="1600" spc="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phase boundaries.</a:t>
            </a:r>
            <a:endParaRPr sz="1600" dirty="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23667" y="53963"/>
            <a:ext cx="9525000" cy="2773195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0" tIns="64135" rIns="0" bIns="0" rtlCol="0" anchor="ctr">
            <a:spAutoFit/>
          </a:bodyPr>
          <a:lstStyle/>
          <a:p>
            <a:pPr marL="2740025" marR="1932305" indent="-822960">
              <a:lnSpc>
                <a:spcPct val="100000"/>
              </a:lnSpc>
              <a:spcBef>
                <a:spcPts val="505"/>
              </a:spcBef>
            </a:pPr>
            <a:r>
              <a:rPr spc="-5" dirty="0"/>
              <a:t>1.</a:t>
            </a:r>
            <a:r>
              <a:rPr spc="10" dirty="0"/>
              <a:t> </a:t>
            </a:r>
            <a:r>
              <a:rPr spc="-10" dirty="0"/>
              <a:t>Terminology:</a:t>
            </a:r>
            <a:r>
              <a:rPr spc="15" dirty="0"/>
              <a:t> </a:t>
            </a:r>
            <a:r>
              <a:rPr spc="-10" dirty="0"/>
              <a:t>Strength</a:t>
            </a:r>
            <a:r>
              <a:rPr spc="5" dirty="0"/>
              <a:t> </a:t>
            </a:r>
            <a:r>
              <a:rPr spc="-5" dirty="0"/>
              <a:t>of</a:t>
            </a:r>
            <a:r>
              <a:rPr spc="15" dirty="0"/>
              <a:t> </a:t>
            </a:r>
            <a:r>
              <a:rPr spc="-10" dirty="0"/>
              <a:t>interaction</a:t>
            </a:r>
            <a:r>
              <a:rPr spc="10" dirty="0"/>
              <a:t> </a:t>
            </a:r>
            <a:r>
              <a:rPr spc="-10" dirty="0"/>
              <a:t>forces</a:t>
            </a:r>
            <a:r>
              <a:rPr spc="15" dirty="0"/>
              <a:t> </a:t>
            </a:r>
            <a:r>
              <a:rPr spc="-5" dirty="0"/>
              <a:t>- </a:t>
            </a:r>
            <a:r>
              <a:rPr spc="-545" dirty="0"/>
              <a:t> </a:t>
            </a:r>
            <a:r>
              <a:rPr spc="-5" dirty="0"/>
              <a:t>physisorption and</a:t>
            </a:r>
            <a:r>
              <a:rPr dirty="0"/>
              <a:t> </a:t>
            </a:r>
            <a:r>
              <a:rPr spc="-5" dirty="0"/>
              <a:t>chemisorption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284608" y="1140841"/>
            <a:ext cx="56267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b="1" spc="-5" dirty="0">
                <a:latin typeface="Arial"/>
                <a:cs typeface="Arial"/>
              </a:rPr>
              <a:t>Interaction</a:t>
            </a:r>
            <a:r>
              <a:rPr b="1" spc="-20" dirty="0">
                <a:latin typeface="Arial"/>
                <a:cs typeface="Arial"/>
              </a:rPr>
              <a:t> </a:t>
            </a:r>
            <a:r>
              <a:rPr b="1" spc="-5" dirty="0">
                <a:latin typeface="Arial"/>
                <a:cs typeface="Arial"/>
              </a:rPr>
              <a:t>forces</a:t>
            </a:r>
            <a:r>
              <a:rPr b="1" spc="-15" dirty="0">
                <a:latin typeface="Arial"/>
                <a:cs typeface="Arial"/>
              </a:rPr>
              <a:t> </a:t>
            </a:r>
            <a:r>
              <a:rPr b="1" spc="-5" dirty="0">
                <a:latin typeface="Arial"/>
                <a:cs typeface="Arial"/>
              </a:rPr>
              <a:t>responsible</a:t>
            </a:r>
            <a:r>
              <a:rPr b="1" spc="-20" dirty="0">
                <a:latin typeface="Arial"/>
                <a:cs typeface="Arial"/>
              </a:rPr>
              <a:t> </a:t>
            </a:r>
            <a:r>
              <a:rPr b="1" spc="-5" dirty="0">
                <a:latin typeface="Arial"/>
                <a:cs typeface="Arial"/>
              </a:rPr>
              <a:t>for adsorptive</a:t>
            </a:r>
            <a:r>
              <a:rPr b="1" spc="-20" dirty="0">
                <a:latin typeface="Arial"/>
                <a:cs typeface="Arial"/>
              </a:rPr>
              <a:t> </a:t>
            </a:r>
            <a:r>
              <a:rPr b="1" spc="-5" dirty="0">
                <a:latin typeface="Arial"/>
                <a:cs typeface="Arial"/>
              </a:rPr>
              <a:t>bonds</a:t>
            </a:r>
            <a:endParaRPr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8248904"/>
              </p:ext>
            </p:extLst>
          </p:nvPr>
        </p:nvGraphicFramePr>
        <p:xfrm>
          <a:off x="2547031" y="2813162"/>
          <a:ext cx="5841190" cy="426677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205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205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19680"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1600" b="1" dirty="0">
                          <a:latin typeface="Arial"/>
                          <a:cs typeface="Arial"/>
                        </a:rPr>
                        <a:t>Kind</a:t>
                      </a:r>
                      <a:r>
                        <a:rPr sz="16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600" b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interaction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6731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1600" b="1" spc="-5" dirty="0">
                          <a:latin typeface="Arial"/>
                          <a:cs typeface="Arial"/>
                        </a:rPr>
                        <a:t>Strength</a:t>
                      </a:r>
                      <a:r>
                        <a:rPr sz="1600" b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600" b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interaction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6731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75566"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r>
                        <a:rPr sz="1800" spc="-5" dirty="0">
                          <a:latin typeface="Arial MT"/>
                          <a:cs typeface="Arial MT"/>
                        </a:rPr>
                        <a:t>van-der-Waals</a:t>
                      </a:r>
                      <a:endParaRPr sz="1800">
                        <a:latin typeface="Arial MT"/>
                        <a:cs typeface="Arial MT"/>
                      </a:endParaRPr>
                    </a:p>
                  </a:txBody>
                  <a:tcPr marL="0" marR="0" marT="6540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65FF65"/>
                    </a:solidFill>
                  </a:tcPr>
                </a:tc>
                <a:tc>
                  <a:txBody>
                    <a:bodyPr/>
                    <a:lstStyle/>
                    <a:p>
                      <a:pPr marL="71120" marR="327025">
                        <a:lnSpc>
                          <a:spcPct val="100000"/>
                        </a:lnSpc>
                        <a:spcBef>
                          <a:spcPts val="509"/>
                        </a:spcBef>
                      </a:pPr>
                      <a:r>
                        <a:rPr sz="1800" spc="-5" dirty="0">
                          <a:latin typeface="Arial MT"/>
                          <a:cs typeface="Arial MT"/>
                        </a:rPr>
                        <a:t>Very weak (usually less </a:t>
                      </a:r>
                      <a:r>
                        <a:rPr sz="1800" spc="-10" dirty="0">
                          <a:latin typeface="Arial MT"/>
                          <a:cs typeface="Arial MT"/>
                        </a:rPr>
                        <a:t>than </a:t>
                      </a:r>
                      <a:r>
                        <a:rPr sz="1800" spc="-49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800" spc="-5" dirty="0">
                          <a:latin typeface="Arial MT"/>
                          <a:cs typeface="Arial MT"/>
                        </a:rPr>
                        <a:t>50</a:t>
                      </a:r>
                      <a:r>
                        <a:rPr sz="180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800" dirty="0">
                          <a:latin typeface="Arial MT"/>
                          <a:cs typeface="Arial MT"/>
                        </a:rPr>
                        <a:t>kJ/mole)</a:t>
                      </a:r>
                      <a:endParaRPr sz="1800">
                        <a:latin typeface="Arial MT"/>
                        <a:cs typeface="Arial MT"/>
                      </a:endParaRPr>
                    </a:p>
                  </a:txBody>
                  <a:tcPr marL="0" marR="0" marT="64769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65FF6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5269"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  <a:spcBef>
                          <a:spcPts val="509"/>
                        </a:spcBef>
                      </a:pPr>
                      <a:r>
                        <a:rPr sz="1800" spc="-5" dirty="0">
                          <a:latin typeface="Arial MT"/>
                          <a:cs typeface="Arial MT"/>
                        </a:rPr>
                        <a:t>ionic</a:t>
                      </a:r>
                      <a:endParaRPr sz="1800" dirty="0">
                        <a:latin typeface="Arial MT"/>
                        <a:cs typeface="Arial MT"/>
                      </a:endParaRPr>
                    </a:p>
                  </a:txBody>
                  <a:tcPr marL="0" marR="0" marT="64769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509"/>
                        </a:spcBef>
                      </a:pPr>
                      <a:r>
                        <a:rPr sz="1800" spc="-5" dirty="0">
                          <a:latin typeface="Arial MT"/>
                          <a:cs typeface="Arial MT"/>
                        </a:rPr>
                        <a:t>Strong (Coulombic</a:t>
                      </a:r>
                      <a:r>
                        <a:rPr sz="18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800" spc="-5" dirty="0">
                          <a:latin typeface="Arial MT"/>
                          <a:cs typeface="Arial MT"/>
                        </a:rPr>
                        <a:t>origin)</a:t>
                      </a:r>
                      <a:endParaRPr sz="1800">
                        <a:latin typeface="Arial MT"/>
                        <a:cs typeface="Arial MT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sz="1800" dirty="0">
                          <a:latin typeface="Arial MT"/>
                          <a:cs typeface="Arial MT"/>
                        </a:rPr>
                        <a:t>&gt;</a:t>
                      </a:r>
                      <a:r>
                        <a:rPr sz="18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800" spc="-5" dirty="0">
                          <a:latin typeface="Arial MT"/>
                          <a:cs typeface="Arial MT"/>
                        </a:rPr>
                        <a:t>100</a:t>
                      </a:r>
                      <a:r>
                        <a:rPr sz="1800" spc="-3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800" dirty="0">
                          <a:latin typeface="Arial MT"/>
                          <a:cs typeface="Arial MT"/>
                        </a:rPr>
                        <a:t>kJ/mole</a:t>
                      </a:r>
                      <a:endParaRPr sz="1800">
                        <a:latin typeface="Arial MT"/>
                        <a:cs typeface="Arial MT"/>
                      </a:endParaRPr>
                    </a:p>
                  </a:txBody>
                  <a:tcPr marL="0" marR="0" marT="64769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5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7321"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  <a:spcBef>
                          <a:spcPts val="509"/>
                        </a:spcBef>
                      </a:pPr>
                      <a:r>
                        <a:rPr sz="1800" spc="-5" dirty="0">
                          <a:latin typeface="Arial MT"/>
                          <a:cs typeface="Arial MT"/>
                        </a:rPr>
                        <a:t>covalent</a:t>
                      </a:r>
                      <a:endParaRPr sz="1800">
                        <a:latin typeface="Arial MT"/>
                        <a:cs typeface="Arial MT"/>
                      </a:endParaRPr>
                    </a:p>
                  </a:txBody>
                  <a:tcPr marL="0" marR="0" marT="64769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marL="71120" marR="541655">
                        <a:lnSpc>
                          <a:spcPct val="100000"/>
                        </a:lnSpc>
                        <a:spcBef>
                          <a:spcPts val="509"/>
                        </a:spcBef>
                      </a:pPr>
                      <a:r>
                        <a:rPr sz="1800" spc="-5" dirty="0">
                          <a:latin typeface="Arial MT"/>
                          <a:cs typeface="Arial MT"/>
                        </a:rPr>
                        <a:t>Strong</a:t>
                      </a:r>
                      <a:r>
                        <a:rPr sz="1800" spc="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800" spc="-5" dirty="0">
                          <a:latin typeface="Arial MT"/>
                          <a:cs typeface="Arial MT"/>
                        </a:rPr>
                        <a:t>(quantum-chemical </a:t>
                      </a:r>
                      <a:r>
                        <a:rPr sz="1800" spc="-484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800" spc="-5" dirty="0">
                          <a:latin typeface="Arial MT"/>
                          <a:cs typeface="Arial MT"/>
                        </a:rPr>
                        <a:t>origin)</a:t>
                      </a:r>
                      <a:endParaRPr sz="1800">
                        <a:latin typeface="Arial MT"/>
                        <a:cs typeface="Arial MT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sz="1800" dirty="0">
                          <a:latin typeface="Arial MT"/>
                          <a:cs typeface="Arial MT"/>
                        </a:rPr>
                        <a:t>&gt;</a:t>
                      </a:r>
                      <a:r>
                        <a:rPr sz="18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800" spc="-5" dirty="0">
                          <a:latin typeface="Arial MT"/>
                          <a:cs typeface="Arial MT"/>
                        </a:rPr>
                        <a:t>50</a:t>
                      </a:r>
                      <a:r>
                        <a:rPr sz="18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800" dirty="0">
                          <a:latin typeface="Arial MT"/>
                          <a:cs typeface="Arial MT"/>
                        </a:rPr>
                        <a:t>kJ/mole</a:t>
                      </a:r>
                      <a:endParaRPr sz="1800">
                        <a:latin typeface="Arial MT"/>
                        <a:cs typeface="Arial MT"/>
                      </a:endParaRPr>
                    </a:p>
                  </a:txBody>
                  <a:tcPr marL="0" marR="0" marT="64769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5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9511"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  <a:spcBef>
                          <a:spcPts val="509"/>
                        </a:spcBef>
                      </a:pPr>
                      <a:r>
                        <a:rPr sz="1800" spc="-5" dirty="0">
                          <a:latin typeface="Arial MT"/>
                          <a:cs typeface="Arial MT"/>
                        </a:rPr>
                        <a:t>metallic</a:t>
                      </a:r>
                      <a:endParaRPr sz="1800">
                        <a:latin typeface="Arial MT"/>
                        <a:cs typeface="Arial MT"/>
                      </a:endParaRPr>
                    </a:p>
                  </a:txBody>
                  <a:tcPr marL="0" marR="0" marT="64769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marL="71120" marR="541655">
                        <a:lnSpc>
                          <a:spcPct val="100000"/>
                        </a:lnSpc>
                        <a:spcBef>
                          <a:spcPts val="509"/>
                        </a:spcBef>
                      </a:pPr>
                      <a:r>
                        <a:rPr sz="1800" spc="-5" dirty="0">
                          <a:latin typeface="Arial MT"/>
                          <a:cs typeface="Arial MT"/>
                        </a:rPr>
                        <a:t>Strong</a:t>
                      </a:r>
                      <a:r>
                        <a:rPr sz="1800" spc="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800" spc="-5" dirty="0">
                          <a:latin typeface="Arial MT"/>
                          <a:cs typeface="Arial MT"/>
                        </a:rPr>
                        <a:t>(quantum-chemical </a:t>
                      </a:r>
                      <a:r>
                        <a:rPr sz="1800" spc="-484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800" spc="-5" dirty="0">
                          <a:latin typeface="Arial MT"/>
                          <a:cs typeface="Arial MT"/>
                        </a:rPr>
                        <a:t>origin),</a:t>
                      </a:r>
                      <a:r>
                        <a:rPr sz="180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800" dirty="0">
                          <a:latin typeface="Arial MT"/>
                          <a:cs typeface="Arial MT"/>
                        </a:rPr>
                        <a:t>E</a:t>
                      </a:r>
                      <a:r>
                        <a:rPr sz="180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800" dirty="0">
                          <a:latin typeface="Arial MT"/>
                          <a:cs typeface="Arial MT"/>
                        </a:rPr>
                        <a:t>&gt;</a:t>
                      </a:r>
                      <a:r>
                        <a:rPr sz="180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800" spc="-5" dirty="0">
                          <a:latin typeface="Arial MT"/>
                          <a:cs typeface="Arial MT"/>
                        </a:rPr>
                        <a:t>50</a:t>
                      </a:r>
                      <a:r>
                        <a:rPr sz="180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800" dirty="0">
                          <a:latin typeface="Arial MT"/>
                          <a:cs typeface="Arial MT"/>
                        </a:rPr>
                        <a:t>kJ/mole</a:t>
                      </a:r>
                    </a:p>
                  </a:txBody>
                  <a:tcPr marL="0" marR="0" marT="64769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F5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43545" y="1534996"/>
            <a:ext cx="9448800" cy="1050925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0" tIns="31750" rIns="0" bIns="0" rtlCol="0">
            <a:spAutoFit/>
          </a:bodyPr>
          <a:lstStyle/>
          <a:p>
            <a:pPr marL="137160" marR="130175">
              <a:spcBef>
                <a:spcPts val="250"/>
              </a:spcBef>
            </a:pPr>
            <a:r>
              <a:rPr sz="1600" spc="-5" dirty="0">
                <a:latin typeface="Arial MT"/>
                <a:cs typeface="Arial MT"/>
              </a:rPr>
              <a:t>The </a:t>
            </a:r>
            <a:r>
              <a:rPr sz="1600" b="1" dirty="0">
                <a:latin typeface="Arial"/>
                <a:cs typeface="Arial"/>
              </a:rPr>
              <a:t>dissociation of</a:t>
            </a:r>
            <a:r>
              <a:rPr sz="1600" b="1" spc="5" dirty="0">
                <a:latin typeface="Arial"/>
                <a:cs typeface="Arial"/>
              </a:rPr>
              <a:t> </a:t>
            </a:r>
            <a:r>
              <a:rPr sz="1600" b="1" dirty="0">
                <a:latin typeface="Arial"/>
                <a:cs typeface="Arial"/>
              </a:rPr>
              <a:t>a diatomic</a:t>
            </a:r>
            <a:r>
              <a:rPr sz="1600" b="1" spc="5" dirty="0">
                <a:latin typeface="Arial"/>
                <a:cs typeface="Arial"/>
              </a:rPr>
              <a:t> </a:t>
            </a:r>
            <a:r>
              <a:rPr sz="1600" b="1" dirty="0">
                <a:latin typeface="Arial"/>
                <a:cs typeface="Arial"/>
              </a:rPr>
              <a:t>molecule</a:t>
            </a:r>
            <a:r>
              <a:rPr sz="1600" b="1" spc="-10" dirty="0">
                <a:latin typeface="Arial"/>
                <a:cs typeface="Arial"/>
              </a:rPr>
              <a:t> </a:t>
            </a:r>
            <a:r>
              <a:rPr sz="1600" spc="-5" dirty="0">
                <a:latin typeface="Arial MT"/>
                <a:cs typeface="Arial MT"/>
              </a:rPr>
              <a:t>can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be better</a:t>
            </a:r>
            <a:r>
              <a:rPr sz="1600" spc="1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characterized by</a:t>
            </a:r>
            <a:r>
              <a:rPr sz="1600" spc="15" dirty="0">
                <a:latin typeface="Arial MT"/>
                <a:cs typeface="Arial MT"/>
              </a:rPr>
              <a:t> </a:t>
            </a:r>
            <a:r>
              <a:rPr sz="1600" dirty="0">
                <a:latin typeface="Arial MT"/>
                <a:cs typeface="Arial MT"/>
              </a:rPr>
              <a:t>a</a:t>
            </a:r>
            <a:r>
              <a:rPr sz="1600" spc="-5" dirty="0">
                <a:latin typeface="Arial MT"/>
                <a:cs typeface="Arial MT"/>
              </a:rPr>
              <a:t> two-dimensional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potential </a:t>
            </a:r>
            <a:r>
              <a:rPr sz="1600" spc="-43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energy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representation.</a:t>
            </a:r>
            <a:r>
              <a:rPr sz="1600" spc="45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In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these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so-called</a:t>
            </a:r>
            <a:r>
              <a:rPr sz="1600" spc="-10" dirty="0">
                <a:latin typeface="Arial MT"/>
                <a:cs typeface="Arial MT"/>
              </a:rPr>
              <a:t> </a:t>
            </a:r>
            <a:r>
              <a:rPr sz="1600" b="1" dirty="0">
                <a:latin typeface="Arial"/>
                <a:cs typeface="Arial"/>
              </a:rPr>
              <a:t>elbow-plots</a:t>
            </a:r>
            <a:r>
              <a:rPr sz="1600" b="1" spc="5" dirty="0">
                <a:latin typeface="Arial"/>
                <a:cs typeface="Arial"/>
              </a:rPr>
              <a:t> </a:t>
            </a:r>
            <a:r>
              <a:rPr sz="1600" spc="-5" dirty="0">
                <a:latin typeface="Arial MT"/>
                <a:cs typeface="Arial MT"/>
              </a:rPr>
              <a:t>the perpendicular</a:t>
            </a:r>
            <a:r>
              <a:rPr sz="1600" spc="1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distance</a:t>
            </a:r>
            <a:r>
              <a:rPr sz="1600" dirty="0">
                <a:latin typeface="Arial MT"/>
                <a:cs typeface="Arial MT"/>
              </a:rPr>
              <a:t> of</a:t>
            </a:r>
            <a:r>
              <a:rPr sz="1600" spc="5" dirty="0">
                <a:latin typeface="Arial MT"/>
                <a:cs typeface="Arial MT"/>
              </a:rPr>
              <a:t> </a:t>
            </a:r>
            <a:r>
              <a:rPr sz="1600" dirty="0">
                <a:latin typeface="Arial MT"/>
                <a:cs typeface="Arial MT"/>
              </a:rPr>
              <a:t>the molecule, y, </a:t>
            </a:r>
            <a:r>
              <a:rPr sz="1600" spc="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is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plotted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against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the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internuclear</a:t>
            </a:r>
            <a:r>
              <a:rPr sz="1600" spc="5" dirty="0">
                <a:latin typeface="Arial MT"/>
                <a:cs typeface="Arial MT"/>
              </a:rPr>
              <a:t> </a:t>
            </a:r>
            <a:r>
              <a:rPr sz="1600" dirty="0">
                <a:latin typeface="Arial MT"/>
                <a:cs typeface="Arial MT"/>
              </a:rPr>
              <a:t>distance, x. Whether</a:t>
            </a:r>
            <a:r>
              <a:rPr sz="1600" spc="5" dirty="0">
                <a:latin typeface="Arial MT"/>
                <a:cs typeface="Arial MT"/>
              </a:rPr>
              <a:t> </a:t>
            </a:r>
            <a:r>
              <a:rPr sz="1600" dirty="0">
                <a:latin typeface="Arial MT"/>
                <a:cs typeface="Arial MT"/>
              </a:rPr>
              <a:t>or</a:t>
            </a:r>
            <a:r>
              <a:rPr sz="1600" spc="5" dirty="0">
                <a:latin typeface="Arial MT"/>
                <a:cs typeface="Arial MT"/>
              </a:rPr>
              <a:t> </a:t>
            </a:r>
            <a:r>
              <a:rPr sz="1600" dirty="0">
                <a:latin typeface="Arial MT"/>
                <a:cs typeface="Arial MT"/>
              </a:rPr>
              <a:t>not</a:t>
            </a:r>
            <a:r>
              <a:rPr sz="1600" spc="5" dirty="0">
                <a:latin typeface="Arial MT"/>
                <a:cs typeface="Arial MT"/>
              </a:rPr>
              <a:t> </a:t>
            </a:r>
            <a:r>
              <a:rPr sz="1600" dirty="0">
                <a:latin typeface="Arial MT"/>
                <a:cs typeface="Arial MT"/>
              </a:rPr>
              <a:t>the </a:t>
            </a:r>
            <a:r>
              <a:rPr sz="1600" spc="-5" dirty="0">
                <a:latin typeface="Arial MT"/>
                <a:cs typeface="Arial MT"/>
              </a:rPr>
              <a:t>molecule can successfully dissociate </a:t>
            </a:r>
            <a:r>
              <a:rPr sz="1600" spc="-43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depends</a:t>
            </a:r>
            <a:r>
              <a:rPr sz="1600" spc="-1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on its</a:t>
            </a:r>
            <a:r>
              <a:rPr sz="1600" spc="1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translational and/or</a:t>
            </a:r>
            <a:r>
              <a:rPr sz="1600" spc="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vibrational excitation.</a:t>
            </a:r>
            <a:endParaRPr sz="1600" dirty="0">
              <a:latin typeface="Arial MT"/>
              <a:cs typeface="Arial MT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8420227" y="3008248"/>
            <a:ext cx="2159000" cy="2209800"/>
            <a:chOff x="7277227" y="3008248"/>
            <a:chExt cx="2159000" cy="2209800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315327" y="3046348"/>
              <a:ext cx="2082545" cy="2133600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7296277" y="3027298"/>
              <a:ext cx="2120900" cy="2171700"/>
            </a:xfrm>
            <a:custGeom>
              <a:avLst/>
              <a:gdLst/>
              <a:ahLst/>
              <a:cxnLst/>
              <a:rect l="l" t="t" r="r" b="b"/>
              <a:pathLst>
                <a:path w="2120900" h="2171700">
                  <a:moveTo>
                    <a:pt x="2120646" y="2171700"/>
                  </a:moveTo>
                  <a:lnTo>
                    <a:pt x="2120646" y="0"/>
                  </a:lnTo>
                  <a:lnTo>
                    <a:pt x="0" y="0"/>
                  </a:lnTo>
                  <a:lnTo>
                    <a:pt x="0" y="2171700"/>
                  </a:lnTo>
                  <a:lnTo>
                    <a:pt x="2120646" y="2171700"/>
                  </a:lnTo>
                  <a:close/>
                </a:path>
              </a:pathLst>
            </a:custGeom>
            <a:ln w="3810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343545" y="-230700"/>
            <a:ext cx="9525000" cy="1418978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0" tIns="64135" rIns="0" bIns="0" rtlCol="0" anchor="ctr">
            <a:spAutoFit/>
          </a:bodyPr>
          <a:lstStyle/>
          <a:p>
            <a:pPr marR="15875" algn="ctr">
              <a:lnSpc>
                <a:spcPct val="100000"/>
              </a:lnSpc>
              <a:spcBef>
                <a:spcPts val="505"/>
              </a:spcBef>
            </a:pPr>
            <a:r>
              <a:rPr spc="-10" dirty="0"/>
              <a:t>Terminology:</a:t>
            </a:r>
            <a:r>
              <a:rPr spc="15" dirty="0"/>
              <a:t> </a:t>
            </a:r>
            <a:r>
              <a:rPr spc="-10" dirty="0"/>
              <a:t>associative</a:t>
            </a:r>
            <a:r>
              <a:rPr spc="20" dirty="0"/>
              <a:t> </a:t>
            </a:r>
            <a:r>
              <a:rPr spc="-5" dirty="0"/>
              <a:t>and</a:t>
            </a:r>
            <a:r>
              <a:rPr spc="20" dirty="0"/>
              <a:t> </a:t>
            </a:r>
            <a:r>
              <a:rPr spc="-10" dirty="0"/>
              <a:t>dissociative</a:t>
            </a:r>
            <a:r>
              <a:rPr spc="15" dirty="0"/>
              <a:t> </a:t>
            </a:r>
            <a:r>
              <a:rPr spc="-10" dirty="0"/>
              <a:t>adsorption</a:t>
            </a:r>
          </a:p>
        </p:txBody>
      </p:sp>
      <p:pic>
        <p:nvPicPr>
          <p:cNvPr id="7" name="object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912161" y="2806423"/>
            <a:ext cx="5982641" cy="2516581"/>
          </a:xfrm>
          <a:prstGeom prst="rect">
            <a:avLst/>
          </a:prstGeom>
        </p:spPr>
      </p:pic>
      <p:sp>
        <p:nvSpPr>
          <p:cNvPr id="8" name="object 8"/>
          <p:cNvSpPr txBox="1"/>
          <p:nvPr/>
        </p:nvSpPr>
        <p:spPr>
          <a:xfrm>
            <a:off x="2573662" y="5539866"/>
            <a:ext cx="837565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200" spc="-5" dirty="0">
                <a:latin typeface="Arial MT"/>
                <a:cs typeface="Arial MT"/>
              </a:rPr>
              <a:t>early</a:t>
            </a:r>
            <a:r>
              <a:rPr sz="1200" spc="-55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barrier</a:t>
            </a:r>
            <a:endParaRPr sz="1200">
              <a:latin typeface="Arial MT"/>
              <a:cs typeface="Arial MT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212242" y="5539866"/>
            <a:ext cx="755015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200" spc="-5" dirty="0">
                <a:latin typeface="Arial MT"/>
                <a:cs typeface="Arial MT"/>
              </a:rPr>
              <a:t>late</a:t>
            </a:r>
            <a:r>
              <a:rPr sz="1200" spc="-45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barrier</a:t>
            </a:r>
            <a:endParaRPr sz="12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71739" y="1541400"/>
            <a:ext cx="2819400" cy="2517775"/>
          </a:xfrm>
          <a:prstGeom prst="rect">
            <a:avLst/>
          </a:prstGeom>
          <a:solidFill>
            <a:srgbClr val="9AFFCC"/>
          </a:solidFill>
        </p:spPr>
        <p:txBody>
          <a:bodyPr vert="horz" wrap="square" lIns="0" tIns="31750" rIns="0" bIns="0" rtlCol="0">
            <a:spAutoFit/>
          </a:bodyPr>
          <a:lstStyle/>
          <a:p>
            <a:pPr marL="137795" marR="83185">
              <a:spcBef>
                <a:spcPts val="250"/>
              </a:spcBef>
            </a:pPr>
            <a:r>
              <a:rPr sz="1600" spc="-5" dirty="0">
                <a:latin typeface="Arial MT"/>
                <a:cs typeface="Arial MT"/>
              </a:rPr>
              <a:t>The </a:t>
            </a:r>
            <a:r>
              <a:rPr sz="1600" b="1" dirty="0">
                <a:latin typeface="Arial"/>
                <a:cs typeface="Arial"/>
              </a:rPr>
              <a:t>dissociation of </a:t>
            </a:r>
            <a:r>
              <a:rPr sz="1600" b="1" spc="5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molecular hydrogen</a:t>
            </a:r>
            <a:r>
              <a:rPr sz="1600" b="1" dirty="0">
                <a:latin typeface="Arial"/>
                <a:cs typeface="Arial"/>
              </a:rPr>
              <a:t> </a:t>
            </a:r>
            <a:r>
              <a:rPr sz="1600" dirty="0">
                <a:latin typeface="Arial MT"/>
                <a:cs typeface="Arial MT"/>
              </a:rPr>
              <a:t>has </a:t>
            </a:r>
            <a:r>
              <a:rPr sz="1600" spc="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been studied theoretically in 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great detail, for example on 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Pd(100) surfaces by A. Groß </a:t>
            </a:r>
            <a:r>
              <a:rPr sz="1600" spc="-430" dirty="0">
                <a:latin typeface="Arial MT"/>
                <a:cs typeface="Arial MT"/>
              </a:rPr>
              <a:t> </a:t>
            </a:r>
            <a:r>
              <a:rPr sz="1600" dirty="0">
                <a:latin typeface="Arial MT"/>
                <a:cs typeface="Arial MT"/>
              </a:rPr>
              <a:t>et al.. Quite important is the </a:t>
            </a:r>
            <a:r>
              <a:rPr sz="1600" spc="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so-called</a:t>
            </a:r>
            <a:r>
              <a:rPr sz="1600" spc="9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‘dynamical 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steering’ where the </a:t>
            </a:r>
            <a:r>
              <a:rPr sz="1600" dirty="0">
                <a:latin typeface="Arial MT"/>
                <a:cs typeface="Arial MT"/>
              </a:rPr>
              <a:t>H</a:t>
            </a:r>
            <a:r>
              <a:rPr sz="1650" baseline="-20202" dirty="0">
                <a:latin typeface="Arial MT"/>
                <a:cs typeface="Arial MT"/>
              </a:rPr>
              <a:t>2 </a:t>
            </a:r>
            <a:r>
              <a:rPr sz="1650" spc="7" baseline="-20202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molecule is guided to the </a:t>
            </a:r>
            <a:r>
              <a:rPr sz="1600" dirty="0">
                <a:latin typeface="Arial MT"/>
                <a:cs typeface="Arial MT"/>
              </a:rPr>
              <a:t> optimum</a:t>
            </a:r>
            <a:r>
              <a:rPr sz="1600" spc="-1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dissociation</a:t>
            </a:r>
            <a:r>
              <a:rPr sz="1600" spc="-10" dirty="0">
                <a:latin typeface="Arial MT"/>
                <a:cs typeface="Arial MT"/>
              </a:rPr>
              <a:t> </a:t>
            </a:r>
            <a:r>
              <a:rPr sz="1600" dirty="0">
                <a:latin typeface="Arial MT"/>
                <a:cs typeface="Arial MT"/>
              </a:rPr>
              <a:t>sites.</a:t>
            </a:r>
            <a:endParaRPr sz="1600">
              <a:latin typeface="Arial MT"/>
              <a:cs typeface="Arial MT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1714639" y="4227448"/>
            <a:ext cx="2159000" cy="2209800"/>
            <a:chOff x="571639" y="4227448"/>
            <a:chExt cx="2159000" cy="2209800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09739" y="4265548"/>
              <a:ext cx="2082545" cy="2133600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590689" y="4246498"/>
              <a:ext cx="2120900" cy="2171700"/>
            </a:xfrm>
            <a:custGeom>
              <a:avLst/>
              <a:gdLst/>
              <a:ahLst/>
              <a:cxnLst/>
              <a:rect l="l" t="t" r="r" b="b"/>
              <a:pathLst>
                <a:path w="2120900" h="2171700">
                  <a:moveTo>
                    <a:pt x="2120646" y="2171700"/>
                  </a:moveTo>
                  <a:lnTo>
                    <a:pt x="2120646" y="0"/>
                  </a:lnTo>
                  <a:lnTo>
                    <a:pt x="0" y="0"/>
                  </a:lnTo>
                  <a:lnTo>
                    <a:pt x="0" y="2171700"/>
                  </a:lnTo>
                  <a:lnTo>
                    <a:pt x="2120646" y="2171700"/>
                  </a:lnTo>
                  <a:close/>
                </a:path>
              </a:pathLst>
            </a:custGeom>
            <a:ln w="3810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6" name="object 6"/>
          <p:cNvGrpSpPr/>
          <p:nvPr/>
        </p:nvGrpSpPr>
        <p:grpSpPr>
          <a:xfrm>
            <a:off x="4486795" y="1589406"/>
            <a:ext cx="2363470" cy="4361815"/>
            <a:chOff x="3343795" y="1589405"/>
            <a:chExt cx="2363470" cy="4361815"/>
          </a:xfrm>
        </p:grpSpPr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441154" y="1619079"/>
              <a:ext cx="2256458" cy="4320588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3348367" y="1593977"/>
              <a:ext cx="2353945" cy="4352925"/>
            </a:xfrm>
            <a:custGeom>
              <a:avLst/>
              <a:gdLst/>
              <a:ahLst/>
              <a:cxnLst/>
              <a:rect l="l" t="t" r="r" b="b"/>
              <a:pathLst>
                <a:path w="2353945" h="4352925">
                  <a:moveTo>
                    <a:pt x="2353818" y="4352544"/>
                  </a:moveTo>
                  <a:lnTo>
                    <a:pt x="2353818" y="0"/>
                  </a:lnTo>
                  <a:lnTo>
                    <a:pt x="0" y="0"/>
                  </a:lnTo>
                  <a:lnTo>
                    <a:pt x="0" y="4352544"/>
                  </a:lnTo>
                  <a:lnTo>
                    <a:pt x="2353818" y="4352544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9" name="object 9"/>
          <p:cNvGrpSpPr/>
          <p:nvPr/>
        </p:nvGrpSpPr>
        <p:grpSpPr>
          <a:xfrm>
            <a:off x="7077584" y="1589406"/>
            <a:ext cx="3674745" cy="4361815"/>
            <a:chOff x="5934583" y="1589405"/>
            <a:chExt cx="3674745" cy="4361815"/>
          </a:xfrm>
        </p:grpSpPr>
        <p:pic>
          <p:nvPicPr>
            <p:cNvPr id="10" name="object 10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069913" y="1641717"/>
              <a:ext cx="3490041" cy="4164085"/>
            </a:xfrm>
            <a:prstGeom prst="rect">
              <a:avLst/>
            </a:prstGeom>
          </p:spPr>
        </p:pic>
        <p:sp>
          <p:nvSpPr>
            <p:cNvPr id="11" name="object 11"/>
            <p:cNvSpPr/>
            <p:nvPr/>
          </p:nvSpPr>
          <p:spPr>
            <a:xfrm>
              <a:off x="5939155" y="1593977"/>
              <a:ext cx="3665220" cy="4352925"/>
            </a:xfrm>
            <a:custGeom>
              <a:avLst/>
              <a:gdLst/>
              <a:ahLst/>
              <a:cxnLst/>
              <a:rect l="l" t="t" r="r" b="b"/>
              <a:pathLst>
                <a:path w="3665220" h="4352925">
                  <a:moveTo>
                    <a:pt x="3665220" y="4352544"/>
                  </a:moveTo>
                  <a:lnTo>
                    <a:pt x="3665220" y="0"/>
                  </a:lnTo>
                  <a:lnTo>
                    <a:pt x="0" y="0"/>
                  </a:lnTo>
                  <a:lnTo>
                    <a:pt x="0" y="4352544"/>
                  </a:lnTo>
                  <a:lnTo>
                    <a:pt x="3665220" y="4352544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>
            <a:spLocks noGrp="1"/>
          </p:cNvSpPr>
          <p:nvPr>
            <p:ph type="title"/>
          </p:nvPr>
        </p:nvSpPr>
        <p:spPr>
          <a:xfrm>
            <a:off x="1343545" y="-230700"/>
            <a:ext cx="9525000" cy="1418978"/>
          </a:xfrm>
          <a:prstGeom prst="rect">
            <a:avLst/>
          </a:prstGeom>
          <a:solidFill>
            <a:srgbClr val="FFFF9A"/>
          </a:solidFill>
        </p:spPr>
        <p:txBody>
          <a:bodyPr vert="horz" wrap="square" lIns="0" tIns="64135" rIns="0" bIns="0" rtlCol="0" anchor="ctr">
            <a:spAutoFit/>
          </a:bodyPr>
          <a:lstStyle/>
          <a:p>
            <a:pPr marR="15875" algn="ctr">
              <a:lnSpc>
                <a:spcPct val="100000"/>
              </a:lnSpc>
              <a:spcBef>
                <a:spcPts val="505"/>
              </a:spcBef>
            </a:pPr>
            <a:r>
              <a:rPr spc="-10" dirty="0"/>
              <a:t>Terminology:</a:t>
            </a:r>
            <a:r>
              <a:rPr spc="15" dirty="0"/>
              <a:t> </a:t>
            </a:r>
            <a:r>
              <a:rPr spc="-10" dirty="0"/>
              <a:t>associative</a:t>
            </a:r>
            <a:r>
              <a:rPr spc="20" dirty="0"/>
              <a:t> </a:t>
            </a:r>
            <a:r>
              <a:rPr spc="-5" dirty="0"/>
              <a:t>and</a:t>
            </a:r>
            <a:r>
              <a:rPr spc="20" dirty="0"/>
              <a:t> </a:t>
            </a:r>
            <a:r>
              <a:rPr spc="-10" dirty="0"/>
              <a:t>dissociative</a:t>
            </a:r>
            <a:r>
              <a:rPr spc="15" dirty="0"/>
              <a:t> </a:t>
            </a:r>
            <a:r>
              <a:rPr spc="-10" dirty="0"/>
              <a:t>adsorption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95539" y="1232091"/>
            <a:ext cx="9525000" cy="1540510"/>
          </a:xfrm>
          <a:prstGeom prst="rect">
            <a:avLst/>
          </a:prstGeom>
          <a:solidFill>
            <a:srgbClr val="FFCC9A"/>
          </a:solidFill>
        </p:spPr>
        <p:txBody>
          <a:bodyPr vert="horz" wrap="square" lIns="0" tIns="32384" rIns="0" bIns="0" rtlCol="0">
            <a:spAutoFit/>
          </a:bodyPr>
          <a:lstStyle/>
          <a:p>
            <a:pPr marL="137795" marR="764540">
              <a:spcBef>
                <a:spcPts val="254"/>
              </a:spcBef>
            </a:pPr>
            <a:r>
              <a:rPr sz="1600" spc="-5" dirty="0">
                <a:latin typeface="Arial MT"/>
                <a:cs typeface="Arial MT"/>
              </a:rPr>
              <a:t>In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the</a:t>
            </a:r>
            <a:r>
              <a:rPr sz="1600" spc="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adsorbed</a:t>
            </a:r>
            <a:r>
              <a:rPr sz="1600" spc="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state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and</a:t>
            </a:r>
            <a:r>
              <a:rPr sz="1600" spc="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in</a:t>
            </a:r>
            <a:r>
              <a:rPr sz="1600" spc="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thermal</a:t>
            </a:r>
            <a:r>
              <a:rPr sz="1600" spc="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equilibrium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the</a:t>
            </a:r>
            <a:r>
              <a:rPr sz="1600" spc="1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trapped</a:t>
            </a:r>
            <a:r>
              <a:rPr sz="1600" spc="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particle</a:t>
            </a:r>
            <a:r>
              <a:rPr sz="1600" spc="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resides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at</a:t>
            </a:r>
            <a:r>
              <a:rPr sz="1600" spc="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the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bottom</a:t>
            </a:r>
            <a:r>
              <a:rPr sz="1600" dirty="0">
                <a:latin typeface="Arial MT"/>
                <a:cs typeface="Arial MT"/>
              </a:rPr>
              <a:t> of</a:t>
            </a:r>
            <a:r>
              <a:rPr sz="1600" spc="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the </a:t>
            </a:r>
            <a:r>
              <a:rPr sz="1600" spc="-43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potential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well.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It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is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either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physically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or</a:t>
            </a:r>
            <a:r>
              <a:rPr sz="1600" spc="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chemically</a:t>
            </a:r>
            <a:r>
              <a:rPr sz="1600" spc="-10" dirty="0">
                <a:latin typeface="Arial MT"/>
                <a:cs typeface="Arial MT"/>
              </a:rPr>
              <a:t> </a:t>
            </a:r>
            <a:r>
              <a:rPr sz="1600" b="1" spc="-5" dirty="0">
                <a:latin typeface="Arial"/>
                <a:cs typeface="Arial"/>
              </a:rPr>
              <a:t>adsorbed</a:t>
            </a:r>
            <a:r>
              <a:rPr sz="1600" b="1" dirty="0">
                <a:latin typeface="Arial"/>
                <a:cs typeface="Arial"/>
              </a:rPr>
              <a:t> </a:t>
            </a:r>
            <a:r>
              <a:rPr sz="1600" spc="-5" dirty="0">
                <a:latin typeface="Arial MT"/>
                <a:cs typeface="Arial MT"/>
              </a:rPr>
              <a:t>on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the solid.</a:t>
            </a:r>
            <a:endParaRPr sz="1600" dirty="0">
              <a:latin typeface="Arial MT"/>
              <a:cs typeface="Arial MT"/>
            </a:endParaRPr>
          </a:p>
          <a:p>
            <a:pPr marL="137795" marR="143510">
              <a:spcBef>
                <a:spcPts val="10"/>
              </a:spcBef>
            </a:pPr>
            <a:r>
              <a:rPr sz="1600" dirty="0">
                <a:latin typeface="Arial MT"/>
                <a:cs typeface="Arial MT"/>
              </a:rPr>
              <a:t>In order</a:t>
            </a:r>
            <a:r>
              <a:rPr sz="1600" spc="5" dirty="0">
                <a:latin typeface="Arial MT"/>
                <a:cs typeface="Arial MT"/>
              </a:rPr>
              <a:t> </a:t>
            </a:r>
            <a:r>
              <a:rPr sz="1600" dirty="0">
                <a:latin typeface="Arial MT"/>
                <a:cs typeface="Arial MT"/>
              </a:rPr>
              <a:t>to desorb</a:t>
            </a:r>
            <a:r>
              <a:rPr sz="1600" spc="-5" dirty="0">
                <a:latin typeface="Arial MT"/>
                <a:cs typeface="Arial MT"/>
              </a:rPr>
              <a:t> it</a:t>
            </a:r>
            <a:r>
              <a:rPr sz="1600" spc="5" dirty="0">
                <a:latin typeface="Arial MT"/>
                <a:cs typeface="Arial MT"/>
              </a:rPr>
              <a:t> </a:t>
            </a:r>
            <a:r>
              <a:rPr sz="1600" dirty="0">
                <a:latin typeface="Arial MT"/>
                <a:cs typeface="Arial MT"/>
              </a:rPr>
              <a:t>from</a:t>
            </a:r>
            <a:r>
              <a:rPr sz="1600" spc="5" dirty="0">
                <a:latin typeface="Arial MT"/>
                <a:cs typeface="Arial MT"/>
              </a:rPr>
              <a:t> </a:t>
            </a:r>
            <a:r>
              <a:rPr sz="1600" dirty="0">
                <a:latin typeface="Arial MT"/>
                <a:cs typeface="Arial MT"/>
              </a:rPr>
              <a:t>the surface, one has</a:t>
            </a:r>
            <a:r>
              <a:rPr sz="1600" spc="5" dirty="0">
                <a:latin typeface="Arial MT"/>
                <a:cs typeface="Arial MT"/>
              </a:rPr>
              <a:t> </a:t>
            </a:r>
            <a:r>
              <a:rPr sz="1600" dirty="0">
                <a:latin typeface="Arial MT"/>
                <a:cs typeface="Arial MT"/>
              </a:rPr>
              <a:t>to </a:t>
            </a:r>
            <a:r>
              <a:rPr sz="1600" spc="-5" dirty="0">
                <a:latin typeface="Arial MT"/>
                <a:cs typeface="Arial MT"/>
              </a:rPr>
              <a:t>supply it thermally or</a:t>
            </a:r>
            <a:r>
              <a:rPr sz="1600" spc="1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electronically with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the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energy 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required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to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return</a:t>
            </a:r>
            <a:r>
              <a:rPr sz="1600" spc="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to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the</a:t>
            </a:r>
            <a:r>
              <a:rPr sz="1600" spc="1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gas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phase.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If</a:t>
            </a:r>
            <a:r>
              <a:rPr sz="1600" spc="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activation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barriers</a:t>
            </a:r>
            <a:r>
              <a:rPr sz="1600" spc="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are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involved,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these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have</a:t>
            </a:r>
            <a:r>
              <a:rPr sz="1600" dirty="0">
                <a:latin typeface="Arial MT"/>
                <a:cs typeface="Arial MT"/>
              </a:rPr>
              <a:t> to </a:t>
            </a:r>
            <a:r>
              <a:rPr sz="1600" spc="-5" dirty="0">
                <a:latin typeface="Arial MT"/>
                <a:cs typeface="Arial MT"/>
              </a:rPr>
              <a:t>be additionally 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overcome,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and</a:t>
            </a:r>
            <a:r>
              <a:rPr sz="1600" spc="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the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desorbing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particles</a:t>
            </a:r>
            <a:r>
              <a:rPr sz="1600" spc="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then</a:t>
            </a:r>
            <a:r>
              <a:rPr sz="1600" spc="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possess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more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energy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than</a:t>
            </a:r>
            <a:r>
              <a:rPr sz="1600" spc="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they</a:t>
            </a:r>
            <a:r>
              <a:rPr sz="1600" spc="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had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if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they</a:t>
            </a:r>
            <a:r>
              <a:rPr sz="1600" spc="1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were in</a:t>
            </a:r>
            <a:r>
              <a:rPr sz="1600" spc="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thermal </a:t>
            </a:r>
            <a:r>
              <a:rPr sz="1600" spc="-43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equilibrium</a:t>
            </a:r>
            <a:r>
              <a:rPr sz="1600" spc="-1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with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the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surface.</a:t>
            </a:r>
            <a:endParaRPr sz="1600" dirty="0">
              <a:latin typeface="Arial MT"/>
              <a:cs typeface="Arial MT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6848984" y="2890901"/>
            <a:ext cx="3523615" cy="3017520"/>
            <a:chOff x="5705983" y="2890901"/>
            <a:chExt cx="3523615" cy="3017520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754799" y="2920174"/>
              <a:ext cx="3442876" cy="2979102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5710555" y="2895473"/>
              <a:ext cx="3514725" cy="3008630"/>
            </a:xfrm>
            <a:custGeom>
              <a:avLst/>
              <a:gdLst/>
              <a:ahLst/>
              <a:cxnLst/>
              <a:rect l="l" t="t" r="r" b="b"/>
              <a:pathLst>
                <a:path w="3514725" h="3008629">
                  <a:moveTo>
                    <a:pt x="3514344" y="3008376"/>
                  </a:moveTo>
                  <a:lnTo>
                    <a:pt x="3514344" y="0"/>
                  </a:lnTo>
                  <a:lnTo>
                    <a:pt x="0" y="0"/>
                  </a:lnTo>
                  <a:lnTo>
                    <a:pt x="0" y="3008376"/>
                  </a:lnTo>
                  <a:lnTo>
                    <a:pt x="3514344" y="3008376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1295539" y="6189598"/>
            <a:ext cx="4800600" cy="218008"/>
          </a:xfrm>
          <a:prstGeom prst="rect">
            <a:avLst/>
          </a:prstGeom>
          <a:solidFill>
            <a:srgbClr val="CCCCFF"/>
          </a:solidFill>
        </p:spPr>
        <p:txBody>
          <a:bodyPr vert="horz" wrap="square" lIns="0" tIns="33020" rIns="0" bIns="0" rtlCol="0">
            <a:spAutoFit/>
          </a:bodyPr>
          <a:lstStyle/>
          <a:p>
            <a:pPr marL="137795">
              <a:spcBef>
                <a:spcPts val="260"/>
              </a:spcBef>
            </a:pPr>
            <a:r>
              <a:rPr sz="1200" b="1" spc="-5" dirty="0">
                <a:latin typeface="Arial"/>
                <a:cs typeface="Arial"/>
              </a:rPr>
              <a:t>Non activated </a:t>
            </a:r>
            <a:r>
              <a:rPr sz="1200" spc="-5" dirty="0">
                <a:latin typeface="Arial MT"/>
                <a:cs typeface="Arial MT"/>
              </a:rPr>
              <a:t>(spontaneous)</a:t>
            </a:r>
            <a:r>
              <a:rPr sz="1200" spc="5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adsorption:</a:t>
            </a:r>
            <a:r>
              <a:rPr sz="120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CO</a:t>
            </a:r>
            <a:r>
              <a:rPr sz="1200" spc="5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on</a:t>
            </a:r>
            <a:r>
              <a:rPr sz="1200" spc="-10" dirty="0">
                <a:latin typeface="Arial MT"/>
                <a:cs typeface="Arial MT"/>
              </a:rPr>
              <a:t> Ni(111)</a:t>
            </a:r>
            <a:endParaRPr sz="1200">
              <a:latin typeface="Arial MT"/>
              <a:cs typeface="Arial MT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705739" y="6170548"/>
            <a:ext cx="3962400" cy="218008"/>
          </a:xfrm>
          <a:prstGeom prst="rect">
            <a:avLst/>
          </a:prstGeom>
          <a:solidFill>
            <a:srgbClr val="CCCCFF"/>
          </a:solidFill>
        </p:spPr>
        <p:txBody>
          <a:bodyPr vert="horz" wrap="square" lIns="0" tIns="33020" rIns="0" bIns="0" rtlCol="0">
            <a:spAutoFit/>
          </a:bodyPr>
          <a:lstStyle/>
          <a:p>
            <a:pPr marL="137795">
              <a:spcBef>
                <a:spcPts val="260"/>
              </a:spcBef>
            </a:pPr>
            <a:r>
              <a:rPr sz="1200" b="1" spc="-5" dirty="0">
                <a:latin typeface="Arial"/>
                <a:cs typeface="Arial"/>
              </a:rPr>
              <a:t>activated</a:t>
            </a:r>
            <a:r>
              <a:rPr sz="1200" b="1" spc="-10" dirty="0">
                <a:latin typeface="Arial"/>
                <a:cs typeface="Arial"/>
              </a:rPr>
              <a:t> </a:t>
            </a:r>
            <a:r>
              <a:rPr sz="1200" spc="-5" dirty="0">
                <a:latin typeface="Arial MT"/>
                <a:cs typeface="Arial MT"/>
              </a:rPr>
              <a:t>adsorption: hydrogen on a</a:t>
            </a:r>
            <a:r>
              <a:rPr sz="1200" spc="-10" dirty="0">
                <a:latin typeface="Arial MT"/>
                <a:cs typeface="Arial MT"/>
              </a:rPr>
              <a:t> Cu(111)</a:t>
            </a:r>
            <a:r>
              <a:rPr sz="1200" spc="-5" dirty="0">
                <a:latin typeface="Arial MT"/>
                <a:cs typeface="Arial MT"/>
              </a:rPr>
              <a:t> surface</a:t>
            </a:r>
            <a:endParaRPr sz="1200">
              <a:latin typeface="Arial MT"/>
              <a:cs typeface="Arial MT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1591196" y="2884805"/>
            <a:ext cx="4361815" cy="3066415"/>
            <a:chOff x="448195" y="2884804"/>
            <a:chExt cx="4361815" cy="3066415"/>
          </a:xfrm>
        </p:grpSpPr>
        <p:pic>
          <p:nvPicPr>
            <p:cNvPr id="9" name="object 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57339" y="2893948"/>
              <a:ext cx="4343400" cy="3048000"/>
            </a:xfrm>
            <a:prstGeom prst="rect">
              <a:avLst/>
            </a:prstGeom>
          </p:spPr>
        </p:pic>
        <p:sp>
          <p:nvSpPr>
            <p:cNvPr id="10" name="object 10"/>
            <p:cNvSpPr/>
            <p:nvPr/>
          </p:nvSpPr>
          <p:spPr>
            <a:xfrm>
              <a:off x="452767" y="2889376"/>
              <a:ext cx="4352925" cy="3057525"/>
            </a:xfrm>
            <a:custGeom>
              <a:avLst/>
              <a:gdLst/>
              <a:ahLst/>
              <a:cxnLst/>
              <a:rect l="l" t="t" r="r" b="b"/>
              <a:pathLst>
                <a:path w="4352925" h="3057525">
                  <a:moveTo>
                    <a:pt x="4352544" y="3057144"/>
                  </a:moveTo>
                  <a:lnTo>
                    <a:pt x="4352544" y="0"/>
                  </a:lnTo>
                  <a:lnTo>
                    <a:pt x="0" y="0"/>
                  </a:lnTo>
                  <a:lnTo>
                    <a:pt x="0" y="3057144"/>
                  </a:lnTo>
                  <a:lnTo>
                    <a:pt x="4352544" y="3057144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1343545" y="-230700"/>
            <a:ext cx="9525000" cy="1418978"/>
          </a:xfrm>
          <a:prstGeom prst="rect">
            <a:avLst/>
          </a:prstGeom>
          <a:solidFill>
            <a:srgbClr val="FFFF9A"/>
          </a:solidFill>
        </p:spPr>
        <p:txBody>
          <a:bodyPr vert="horz" wrap="square" lIns="0" tIns="64135" rIns="0" bIns="0" rtlCol="0" anchor="ctr">
            <a:spAutoFit/>
          </a:bodyPr>
          <a:lstStyle/>
          <a:p>
            <a:pPr marL="638175">
              <a:lnSpc>
                <a:spcPct val="100000"/>
              </a:lnSpc>
              <a:spcBef>
                <a:spcPts val="505"/>
              </a:spcBef>
            </a:pPr>
            <a:r>
              <a:rPr spc="-5" dirty="0"/>
              <a:t>Terminology:</a:t>
            </a:r>
            <a:r>
              <a:rPr spc="15" dirty="0"/>
              <a:t> </a:t>
            </a:r>
            <a:r>
              <a:rPr spc="-5" dirty="0"/>
              <a:t>activated</a:t>
            </a:r>
            <a:r>
              <a:rPr spc="20" dirty="0"/>
              <a:t> </a:t>
            </a:r>
            <a:r>
              <a:rPr spc="-5" dirty="0"/>
              <a:t>and</a:t>
            </a:r>
            <a:r>
              <a:rPr spc="20" dirty="0"/>
              <a:t> </a:t>
            </a:r>
            <a:r>
              <a:rPr spc="-5" dirty="0"/>
              <a:t>non-activated</a:t>
            </a:r>
            <a:r>
              <a:rPr spc="20" dirty="0"/>
              <a:t> </a:t>
            </a:r>
            <a:r>
              <a:rPr spc="-5" dirty="0"/>
              <a:t>(spontaneous)</a:t>
            </a:r>
            <a:r>
              <a:rPr spc="20" dirty="0"/>
              <a:t> </a:t>
            </a:r>
            <a:r>
              <a:rPr spc="-5" dirty="0"/>
              <a:t>adsorption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Tasks for the Olympiad 2023</Template>
  <TotalTime>1039</TotalTime>
  <Words>558</Words>
  <Application>Microsoft Office PowerPoint</Application>
  <PresentationFormat>Широкоэкранный</PresentationFormat>
  <Paragraphs>61</Paragraphs>
  <Slides>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Arial MT</vt:lpstr>
      <vt:lpstr>Calibri</vt:lpstr>
      <vt:lpstr>Calibri Light</vt:lpstr>
      <vt:lpstr>Тема Office</vt:lpstr>
      <vt:lpstr>Thermodynamic and kinetic characteristics</vt:lpstr>
      <vt:lpstr>Презентация PowerPoint</vt:lpstr>
      <vt:lpstr>Презентация PowerPoint</vt:lpstr>
      <vt:lpstr>1. Terminology: Strength of interaction forces -  physisorption and chemisorption</vt:lpstr>
      <vt:lpstr>Terminology: associative and dissociative adsorption</vt:lpstr>
      <vt:lpstr>Terminology: associative and dissociative adsorption</vt:lpstr>
      <vt:lpstr>Terminology: activated and non-activated (spontaneous) adsorption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Jdfv dn    mdv</dc:title>
  <dc:creator>Csavdari Alexandra</dc:creator>
  <cp:lastModifiedBy>Olzhas Kaupbay</cp:lastModifiedBy>
  <cp:revision>95</cp:revision>
  <dcterms:created xsi:type="dcterms:W3CDTF">2019-08-21T09:38:45Z</dcterms:created>
  <dcterms:modified xsi:type="dcterms:W3CDTF">2023-11-08T10:16:13Z</dcterms:modified>
</cp:coreProperties>
</file>